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60" r:id="rId2"/>
    <p:sldId id="256" r:id="rId3"/>
    <p:sldId id="262" r:id="rId4"/>
    <p:sldId id="265" r:id="rId5"/>
    <p:sldId id="263" r:id="rId6"/>
    <p:sldId id="264" r:id="rId7"/>
    <p:sldId id="266" r:id="rId8"/>
    <p:sldId id="267"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 id="282" r:id="rId24"/>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1141"/>
    <a:srgbClr val="FBCDD9"/>
    <a:srgbClr val="EF39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125" d="100"/>
          <a:sy n="125" d="100"/>
        </p:scale>
        <p:origin x="636" y="-7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jpeg>
</file>

<file path=ppt/media/image6.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de-DE" smtClean="0"/>
              <a:t>Titelmasterformat durch Klicken bearbeiten</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p>
            <a:fld id="{FF0C7162-873C-4FD7-B990-F81D473947E4}" type="datetimeFigureOut">
              <a:rPr lang="en-US" smtClean="0"/>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41943760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FF0C7162-873C-4FD7-B990-F81D473947E4}" type="datetimeFigureOut">
              <a:rPr lang="en-US" smtClean="0"/>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152761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FF0C7162-873C-4FD7-B990-F81D473947E4}" type="datetimeFigureOut">
              <a:rPr lang="en-US" smtClean="0"/>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3236807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FF0C7162-873C-4FD7-B990-F81D473947E4}" type="datetimeFigureOut">
              <a:rPr lang="en-US" smtClean="0"/>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3891858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de-DE" smtClean="0"/>
              <a:t>Titelmasterformat durch Klicken bearbeiten</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FF0C7162-873C-4FD7-B990-F81D473947E4}" type="datetimeFigureOut">
              <a:rPr lang="en-US" smtClean="0"/>
              <a:t>5/18/2021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5972507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FF0C7162-873C-4FD7-B990-F81D473947E4}" type="datetimeFigureOut">
              <a:rPr lang="en-US" smtClean="0"/>
              <a:t>5/18/2021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15428355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smtClean="0"/>
              <a:t>Formatvorlagen des Textmasters bearbeiten</a:t>
            </a:r>
          </a:p>
        </p:txBody>
      </p:sp>
      <p:sp>
        <p:nvSpPr>
          <p:cNvPr id="4" name="Content Placeholder 3"/>
          <p:cNvSpPr>
            <a:spLocks noGrp="1"/>
          </p:cNvSpPr>
          <p:nvPr>
            <p:ph sz="half" idx="2"/>
          </p:nvPr>
        </p:nvSpPr>
        <p:spPr>
          <a:xfrm>
            <a:off x="472381" y="3618442"/>
            <a:ext cx="2901255" cy="5322183"/>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smtClean="0"/>
              <a:t>Formatvorlagen des Textmasters bearbeiten</a:t>
            </a:r>
          </a:p>
        </p:txBody>
      </p:sp>
      <p:sp>
        <p:nvSpPr>
          <p:cNvPr id="6" name="Content Placeholder 5"/>
          <p:cNvSpPr>
            <a:spLocks noGrp="1"/>
          </p:cNvSpPr>
          <p:nvPr>
            <p:ph sz="quarter" idx="4"/>
          </p:nvPr>
        </p:nvSpPr>
        <p:spPr>
          <a:xfrm>
            <a:off x="3471863" y="3618442"/>
            <a:ext cx="2915543" cy="5322183"/>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FF0C7162-873C-4FD7-B990-F81D473947E4}" type="datetimeFigureOut">
              <a:rPr lang="en-US" smtClean="0"/>
              <a:t>5/18/2021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3069898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FF0C7162-873C-4FD7-B990-F81D473947E4}" type="datetimeFigureOut">
              <a:rPr lang="en-US" smtClean="0"/>
              <a:t>5/18/2021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3529618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0C7162-873C-4FD7-B990-F81D473947E4}" type="datetimeFigureOut">
              <a:rPr lang="en-US" smtClean="0"/>
              <a:t>5/18/2021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2029566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de-DE" smtClean="0"/>
              <a:t>Titelmasterformat durch Klicken bearbeiten</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FF0C7162-873C-4FD7-B990-F81D473947E4}" type="datetimeFigureOut">
              <a:rPr lang="en-US" smtClean="0"/>
              <a:t>5/18/2021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566475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smtClean="0"/>
              <a:t>Formatvorlagen des Textmasters bearbeiten</a:t>
            </a:r>
          </a:p>
        </p:txBody>
      </p:sp>
      <p:sp>
        <p:nvSpPr>
          <p:cNvPr id="5" name="Date Placeholder 4"/>
          <p:cNvSpPr>
            <a:spLocks noGrp="1"/>
          </p:cNvSpPr>
          <p:nvPr>
            <p:ph type="dt" sz="half" idx="10"/>
          </p:nvPr>
        </p:nvSpPr>
        <p:spPr/>
        <p:txBody>
          <a:bodyPr/>
          <a:lstStyle/>
          <a:p>
            <a:fld id="{FF0C7162-873C-4FD7-B990-F81D473947E4}" type="datetimeFigureOut">
              <a:rPr lang="en-US" smtClean="0"/>
              <a:t>5/18/2021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D77DEC-05F9-453A-A6C8-6BEC0E01BD35}" type="slidenum">
              <a:rPr lang="en-US" smtClean="0"/>
              <a:t>‹Nr.›</a:t>
            </a:fld>
            <a:endParaRPr lang="en-US"/>
          </a:p>
        </p:txBody>
      </p:sp>
    </p:spTree>
    <p:extLst>
      <p:ext uri="{BB962C8B-B14F-4D97-AF65-F5344CB8AC3E}">
        <p14:creationId xmlns:p14="http://schemas.microsoft.com/office/powerpoint/2010/main" val="39443194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FF0C7162-873C-4FD7-B990-F81D473947E4}" type="datetimeFigureOut">
              <a:rPr lang="en-US" smtClean="0"/>
              <a:t>5/18/2021</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88D77DEC-05F9-453A-A6C8-6BEC0E01BD35}" type="slidenum">
              <a:rPr lang="en-US" smtClean="0"/>
              <a:t>‹Nr.›</a:t>
            </a:fld>
            <a:endParaRPr lang="en-US"/>
          </a:p>
        </p:txBody>
      </p:sp>
    </p:spTree>
    <p:extLst>
      <p:ext uri="{BB962C8B-B14F-4D97-AF65-F5344CB8AC3E}">
        <p14:creationId xmlns:p14="http://schemas.microsoft.com/office/powerpoint/2010/main" val="268187959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hdphoto" Target="../media/hdphoto1.wdp"/><Relationship Id="rId7" Type="http://schemas.openxmlformats.org/officeDocument/2006/relationships/hyperlink" Target="https://www.tempulse.global/"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bahrambehzadi.com/" TargetMode="External"/><Relationship Id="rId5" Type="http://schemas.openxmlformats.org/officeDocument/2006/relationships/image" Target="../media/image3.png"/><Relationship Id="rId10" Type="http://schemas.openxmlformats.org/officeDocument/2006/relationships/image" Target="../media/image5.jpeg"/><Relationship Id="rId4" Type="http://schemas.openxmlformats.org/officeDocument/2006/relationships/image" Target="../media/image2.jpeg"/><Relationship Id="rId9" Type="http://schemas.openxmlformats.org/officeDocument/2006/relationships/hyperlink" Target="https://www.salecenter24.com/" TargetMode="Externa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7.emf"/><Relationship Id="rId4" Type="http://schemas.openxmlformats.org/officeDocument/2006/relationships/hyperlink" Target="http://www.tempulse.global/" TargetMode="External"/></Relationships>
</file>

<file path=ppt/slides/_rels/slide20.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microsoft.com/office/2007/relationships/hdphoto" Target="../media/hdphoto13.wdp"/><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microsoft.com/office/2007/relationships/hdphoto" Target="../media/hdphoto14.wdp"/><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microsoft.com/office/2007/relationships/hdphoto" Target="../media/hdphoto15.wdp"/><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2" cstate="print">
            <a:extLst>
              <a:ext uri="{BEBA8EAE-BF5A-486C-A8C5-ECC9F3942E4B}">
                <a14:imgProps xmlns:a14="http://schemas.microsoft.com/office/drawing/2010/main">
                  <a14:imgLayer r:embed="rId3">
                    <a14:imgEffect>
                      <a14:artisticCrisscrossEtching trans="5000" pressure="0"/>
                    </a14:imgEffect>
                  </a14:imgLayer>
                </a14:imgProps>
              </a:ext>
              <a:ext uri="{28A0092B-C50C-407E-A947-70E740481C1C}">
                <a14:useLocalDpi xmlns:a14="http://schemas.microsoft.com/office/drawing/2010/main" val="0"/>
              </a:ext>
            </a:extLst>
          </a:blip>
          <a:stretch>
            <a:fillRect/>
          </a:stretch>
        </p:blipFill>
        <p:spPr>
          <a:xfrm>
            <a:off x="-2194888" y="3426183"/>
            <a:ext cx="9052888" cy="8273693"/>
          </a:xfrm>
          <a:prstGeom prst="rect">
            <a:avLst/>
          </a:prstGeom>
        </p:spPr>
      </p:pic>
      <p:sp>
        <p:nvSpPr>
          <p:cNvPr id="20" name="Rechteck 19"/>
          <p:cNvSpPr/>
          <p:nvPr/>
        </p:nvSpPr>
        <p:spPr>
          <a:xfrm>
            <a:off x="1700228" y="1468231"/>
            <a:ext cx="1557322" cy="279366"/>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100" spc="300" dirty="0" smtClean="0"/>
              <a:t>BEHZADI FARD</a:t>
            </a:r>
            <a:endParaRPr lang="en-US" sz="1100" spc="300" dirty="0"/>
          </a:p>
        </p:txBody>
      </p:sp>
      <p:pic>
        <p:nvPicPr>
          <p:cNvPr id="12" name="Grafik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1483" y="3308327"/>
            <a:ext cx="1871123" cy="1601387"/>
          </a:xfrm>
          <a:prstGeom prst="rect">
            <a:avLst/>
          </a:prstGeom>
        </p:spPr>
      </p:pic>
      <p:sp>
        <p:nvSpPr>
          <p:cNvPr id="7" name="Rechteck 6"/>
          <p:cNvSpPr/>
          <p:nvPr/>
        </p:nvSpPr>
        <p:spPr>
          <a:xfrm>
            <a:off x="-95250" y="228600"/>
            <a:ext cx="7086600" cy="685800"/>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pPr algn="ctr"/>
            <a:endParaRPr lang="en-US" sz="1246"/>
          </a:p>
        </p:txBody>
      </p:sp>
      <p:pic>
        <p:nvPicPr>
          <p:cNvPr id="6" name="Grafik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187935" y="391644"/>
            <a:ext cx="329279" cy="347311"/>
          </a:xfrm>
          <a:prstGeom prst="rect">
            <a:avLst/>
          </a:prstGeom>
        </p:spPr>
      </p:pic>
      <p:sp>
        <p:nvSpPr>
          <p:cNvPr id="5" name="Rechteck 4"/>
          <p:cNvSpPr/>
          <p:nvPr/>
        </p:nvSpPr>
        <p:spPr>
          <a:xfrm>
            <a:off x="558928" y="338536"/>
            <a:ext cx="1307971" cy="453526"/>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r>
              <a:rPr lang="de-DE" sz="2077" dirty="0" smtClean="0">
                <a:solidFill>
                  <a:schemeClr val="bg1"/>
                </a:solidFill>
              </a:rPr>
              <a:t>BAHRAM</a:t>
            </a:r>
            <a:endParaRPr lang="en-US" sz="2077" dirty="0">
              <a:solidFill>
                <a:schemeClr val="bg1"/>
              </a:solidFill>
            </a:endParaRPr>
          </a:p>
        </p:txBody>
      </p:sp>
      <p:sp>
        <p:nvSpPr>
          <p:cNvPr id="8" name="Rechteck 7"/>
          <p:cNvSpPr/>
          <p:nvPr/>
        </p:nvSpPr>
        <p:spPr>
          <a:xfrm>
            <a:off x="358036" y="1903706"/>
            <a:ext cx="5649316" cy="617920"/>
          </a:xfrm>
          <a:prstGeom prst="rect">
            <a:avLst/>
          </a:prstGeom>
          <a:noFill/>
          <a:ln cmpd="sng">
            <a:noFill/>
          </a:ln>
        </p:spPr>
        <p:txBody>
          <a:bodyPr wrap="square" lIns="63305" tIns="31652" rIns="63305" bIns="31652">
            <a:spAutoFit/>
          </a:bodyPr>
          <a:lstStyle/>
          <a:p>
            <a:pPr algn="ctr"/>
            <a:r>
              <a:rPr lang="de-DE" sz="3600" b="1" spc="300" dirty="0">
                <a:ln w="0"/>
                <a:solidFill>
                  <a:srgbClr val="CE1141"/>
                </a:solidFill>
                <a:effectLst>
                  <a:outerShdw blurRad="38100" dist="19050" dir="2700000" algn="tl" rotWithShape="0">
                    <a:schemeClr val="dk1">
                      <a:alpha val="40000"/>
                    </a:schemeClr>
                  </a:outerShdw>
                </a:effectLst>
              </a:rPr>
              <a:t>FRONTEND</a:t>
            </a:r>
            <a:r>
              <a:rPr lang="de-DE" sz="3600" dirty="0">
                <a:ln w="0"/>
                <a:effectLst>
                  <a:outerShdw blurRad="38100" dist="19050" dir="2700000" algn="tl" rotWithShape="0">
                    <a:schemeClr val="dk1">
                      <a:alpha val="40000"/>
                    </a:schemeClr>
                  </a:outerShdw>
                </a:effectLst>
              </a:rPr>
              <a:t> </a:t>
            </a:r>
            <a:r>
              <a:rPr lang="de-DE" sz="3600" b="1" spc="300" dirty="0">
                <a:ln w="0"/>
                <a:solidFill>
                  <a:schemeClr val="tx1">
                    <a:lumMod val="75000"/>
                    <a:lumOff val="25000"/>
                  </a:schemeClr>
                </a:solidFill>
                <a:effectLst>
                  <a:outerShdw blurRad="38100" dist="19050" dir="2700000" algn="tl" rotWithShape="0">
                    <a:schemeClr val="dk1">
                      <a:alpha val="40000"/>
                    </a:schemeClr>
                  </a:outerShdw>
                </a:effectLst>
              </a:rPr>
              <a:t>DEVELOPER</a:t>
            </a:r>
          </a:p>
        </p:txBody>
      </p:sp>
      <p:sp>
        <p:nvSpPr>
          <p:cNvPr id="9" name="Rechteck 8"/>
          <p:cNvSpPr/>
          <p:nvPr/>
        </p:nvSpPr>
        <p:spPr>
          <a:xfrm>
            <a:off x="660147" y="5257605"/>
            <a:ext cx="5347205" cy="741031"/>
          </a:xfrm>
          <a:prstGeom prst="rect">
            <a:avLst/>
          </a:prstGeom>
          <a:noFill/>
        </p:spPr>
        <p:txBody>
          <a:bodyPr wrap="square" lIns="63305" tIns="31652" rIns="63305" bIns="31652">
            <a:spAutoFit/>
          </a:bodyPr>
          <a:lstStyle/>
          <a:p>
            <a:r>
              <a:rPr lang="de-DE" sz="1100" dirty="0" smtClean="0">
                <a:solidFill>
                  <a:schemeClr val="tx1">
                    <a:lumMod val="85000"/>
                    <a:lumOff val="15000"/>
                  </a:schemeClr>
                </a:solidFill>
              </a:rPr>
              <a:t>Interkulturell </a:t>
            </a:r>
            <a:r>
              <a:rPr lang="de-DE" sz="1100" dirty="0">
                <a:solidFill>
                  <a:schemeClr val="tx1">
                    <a:lumMod val="85000"/>
                    <a:lumOff val="15000"/>
                  </a:schemeClr>
                </a:solidFill>
              </a:rPr>
              <a:t>Computer Engineer mit IT-Verständnis und viel Lebenserfahrung stress-resistenter Frontend Entwickler mit analytischem Grundverständnis, Durchhaltevermögen und </a:t>
            </a:r>
            <a:r>
              <a:rPr lang="de-DE" sz="1100" dirty="0" smtClean="0">
                <a:solidFill>
                  <a:schemeClr val="tx1">
                    <a:lumMod val="85000"/>
                    <a:lumOff val="15000"/>
                  </a:schemeClr>
                </a:solidFill>
              </a:rPr>
              <a:t>Entscheidungsstärke.</a:t>
            </a:r>
            <a:endParaRPr lang="en-US" sz="1100" dirty="0">
              <a:solidFill>
                <a:schemeClr val="tx1">
                  <a:lumMod val="85000"/>
                  <a:lumOff val="15000"/>
                </a:schemeClr>
              </a:solidFill>
            </a:endParaRPr>
          </a:p>
          <a:p>
            <a:r>
              <a:rPr lang="de-DE" sz="1100" dirty="0">
                <a:solidFill>
                  <a:schemeClr val="tx1">
                    <a:lumMod val="85000"/>
                    <a:lumOff val="15000"/>
                  </a:schemeClr>
                </a:solidFill>
              </a:rPr>
              <a:t> </a:t>
            </a:r>
            <a:endParaRPr lang="en-US" sz="1100" dirty="0">
              <a:solidFill>
                <a:schemeClr val="tx1">
                  <a:lumMod val="85000"/>
                  <a:lumOff val="15000"/>
                </a:schemeClr>
              </a:solidFill>
            </a:endParaRPr>
          </a:p>
        </p:txBody>
      </p:sp>
      <p:sp>
        <p:nvSpPr>
          <p:cNvPr id="13" name="Abgerundetes Rechteck 12">
            <a:hlinkClick r:id="rId6"/>
          </p:cNvPr>
          <p:cNvSpPr/>
          <p:nvPr/>
        </p:nvSpPr>
        <p:spPr>
          <a:xfrm>
            <a:off x="3026385" y="3308327"/>
            <a:ext cx="3050566" cy="304800"/>
          </a:xfrm>
          <a:prstGeom prst="roundRect">
            <a:avLst/>
          </a:prstGeom>
          <a:solidFill>
            <a:schemeClr val="bg1"/>
          </a:solidFill>
          <a:ln cap="rnd" cmpd="sng">
            <a:no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1200" b="1" dirty="0" smtClean="0">
                <a:solidFill>
                  <a:srgbClr val="CE1141"/>
                </a:solidFill>
              </a:rPr>
              <a:t>Website:  </a:t>
            </a:r>
            <a:r>
              <a:rPr lang="de-DE" sz="1200" u="sng" dirty="0" smtClean="0">
                <a:solidFill>
                  <a:srgbClr val="CE1141"/>
                </a:solidFill>
              </a:rPr>
              <a:t>www.bahrambehzadi.com</a:t>
            </a:r>
            <a:endParaRPr lang="en-US" sz="1200" u="sng" dirty="0">
              <a:solidFill>
                <a:srgbClr val="CE1141"/>
              </a:solidFill>
            </a:endParaRPr>
          </a:p>
        </p:txBody>
      </p:sp>
      <p:sp>
        <p:nvSpPr>
          <p:cNvPr id="14" name="Abgerundetes Rechteck 13"/>
          <p:cNvSpPr/>
          <p:nvPr/>
        </p:nvSpPr>
        <p:spPr>
          <a:xfrm>
            <a:off x="3014581" y="3728644"/>
            <a:ext cx="3062370" cy="304800"/>
          </a:xfrm>
          <a:prstGeom prst="roundRect">
            <a:avLst/>
          </a:prstGeom>
          <a:solidFill>
            <a:schemeClr val="bg1"/>
          </a:solidFill>
          <a:ln cap="rnd" cmpd="sng">
            <a:no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1100" b="1" dirty="0" smtClean="0">
                <a:solidFill>
                  <a:srgbClr val="CE1141"/>
                </a:solidFill>
              </a:rPr>
              <a:t>Email:       </a:t>
            </a:r>
            <a:r>
              <a:rPr lang="de-DE" sz="1100" dirty="0" smtClean="0">
                <a:solidFill>
                  <a:schemeClr val="tx1">
                    <a:lumMod val="85000"/>
                    <a:lumOff val="15000"/>
                  </a:schemeClr>
                </a:solidFill>
              </a:rPr>
              <a:t>info@bahrambehzadi.com</a:t>
            </a:r>
            <a:r>
              <a:rPr lang="de-DE" sz="1100" dirty="0">
                <a:solidFill>
                  <a:schemeClr val="tx1">
                    <a:lumMod val="85000"/>
                    <a:lumOff val="15000"/>
                  </a:schemeClr>
                </a:solidFill>
              </a:rPr>
              <a:t/>
            </a:r>
            <a:br>
              <a:rPr lang="de-DE" sz="1100" dirty="0">
                <a:solidFill>
                  <a:schemeClr val="tx1">
                    <a:lumMod val="85000"/>
                    <a:lumOff val="15000"/>
                  </a:schemeClr>
                </a:solidFill>
              </a:rPr>
            </a:br>
            <a:r>
              <a:rPr lang="de-DE" sz="1100" b="1" dirty="0" smtClean="0">
                <a:solidFill>
                  <a:srgbClr val="CE1141"/>
                </a:solidFill>
              </a:rPr>
              <a:t>                  </a:t>
            </a:r>
            <a:r>
              <a:rPr lang="de-DE" sz="1100" dirty="0" smtClean="0">
                <a:solidFill>
                  <a:schemeClr val="tx1">
                    <a:lumMod val="85000"/>
                    <a:lumOff val="15000"/>
                  </a:schemeClr>
                </a:solidFill>
              </a:rPr>
              <a:t>behzadi-fard@gmx.de</a:t>
            </a:r>
            <a:endParaRPr lang="en-US" sz="1100" dirty="0">
              <a:solidFill>
                <a:schemeClr val="tx1">
                  <a:lumMod val="85000"/>
                  <a:lumOff val="15000"/>
                </a:schemeClr>
              </a:solidFill>
            </a:endParaRPr>
          </a:p>
        </p:txBody>
      </p:sp>
      <p:sp>
        <p:nvSpPr>
          <p:cNvPr id="16" name="Abgerundetes Rechteck 15"/>
          <p:cNvSpPr/>
          <p:nvPr/>
        </p:nvSpPr>
        <p:spPr>
          <a:xfrm>
            <a:off x="3026385" y="4143256"/>
            <a:ext cx="3050566" cy="304800"/>
          </a:xfrm>
          <a:prstGeom prst="roundRect">
            <a:avLst/>
          </a:prstGeom>
          <a:solidFill>
            <a:schemeClr val="bg1"/>
          </a:solidFill>
          <a:ln cap="rnd" cmpd="sng">
            <a:no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1100" b="1" dirty="0" smtClean="0">
                <a:solidFill>
                  <a:srgbClr val="CE1141"/>
                </a:solidFill>
              </a:rPr>
              <a:t>Mobile:    </a:t>
            </a:r>
            <a:r>
              <a:rPr lang="de-DE" sz="1100" dirty="0" smtClean="0">
                <a:solidFill>
                  <a:schemeClr val="tx1">
                    <a:lumMod val="85000"/>
                    <a:lumOff val="15000"/>
                  </a:schemeClr>
                </a:solidFill>
              </a:rPr>
              <a:t>0178 102 5594</a:t>
            </a:r>
            <a:endParaRPr lang="en-US" sz="1100" dirty="0">
              <a:solidFill>
                <a:schemeClr val="tx1">
                  <a:lumMod val="85000"/>
                  <a:lumOff val="15000"/>
                </a:schemeClr>
              </a:solidFill>
            </a:endParaRPr>
          </a:p>
        </p:txBody>
      </p:sp>
      <p:sp>
        <p:nvSpPr>
          <p:cNvPr id="17" name="Abgerundetes Rechteck 16"/>
          <p:cNvSpPr/>
          <p:nvPr/>
        </p:nvSpPr>
        <p:spPr>
          <a:xfrm>
            <a:off x="3026385" y="4604914"/>
            <a:ext cx="3050566" cy="304800"/>
          </a:xfrm>
          <a:prstGeom prst="roundRect">
            <a:avLst/>
          </a:prstGeom>
          <a:solidFill>
            <a:schemeClr val="bg1"/>
          </a:solidFill>
          <a:ln cap="flat" cmpd="sng">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1100" b="1" dirty="0" smtClean="0">
                <a:solidFill>
                  <a:srgbClr val="CE1141"/>
                </a:solidFill>
              </a:rPr>
              <a:t>Adresse:   </a:t>
            </a:r>
            <a:r>
              <a:rPr lang="de-DE" sz="1100" dirty="0" smtClean="0">
                <a:solidFill>
                  <a:schemeClr val="tx1">
                    <a:lumMod val="85000"/>
                    <a:lumOff val="15000"/>
                  </a:schemeClr>
                </a:solidFill>
              </a:rPr>
              <a:t>Kölner </a:t>
            </a:r>
            <a:r>
              <a:rPr lang="de-DE" sz="1100" dirty="0" err="1" smtClean="0">
                <a:solidFill>
                  <a:schemeClr val="tx1">
                    <a:lumMod val="85000"/>
                    <a:lumOff val="15000"/>
                  </a:schemeClr>
                </a:solidFill>
              </a:rPr>
              <a:t>str.</a:t>
            </a:r>
            <a:r>
              <a:rPr lang="de-DE" sz="1100" dirty="0" smtClean="0">
                <a:solidFill>
                  <a:schemeClr val="tx1">
                    <a:lumMod val="85000"/>
                    <a:lumOff val="15000"/>
                  </a:schemeClr>
                </a:solidFill>
              </a:rPr>
              <a:t> 2, 51429 Bergisch 	       Gladbach</a:t>
            </a:r>
            <a:endParaRPr lang="en-US" sz="1100" dirty="0">
              <a:solidFill>
                <a:schemeClr val="tx1">
                  <a:lumMod val="85000"/>
                  <a:lumOff val="15000"/>
                </a:schemeClr>
              </a:solidFill>
            </a:endParaRPr>
          </a:p>
        </p:txBody>
      </p:sp>
      <p:sp>
        <p:nvSpPr>
          <p:cNvPr id="19" name="Rechteck 18"/>
          <p:cNvSpPr/>
          <p:nvPr/>
        </p:nvSpPr>
        <p:spPr>
          <a:xfrm>
            <a:off x="861440" y="2560315"/>
            <a:ext cx="4663060" cy="248588"/>
          </a:xfrm>
          <a:prstGeom prst="rect">
            <a:avLst/>
          </a:prstGeom>
          <a:noFill/>
        </p:spPr>
        <p:txBody>
          <a:bodyPr wrap="square" lIns="63305" tIns="31652" rIns="63305" bIns="31652">
            <a:spAutoFit/>
          </a:bodyPr>
          <a:lstStyle/>
          <a:p>
            <a:r>
              <a:rPr lang="de-DE" sz="1200" i="1" dirty="0">
                <a:solidFill>
                  <a:schemeClr val="tx1">
                    <a:lumMod val="85000"/>
                    <a:lumOff val="15000"/>
                  </a:schemeClr>
                </a:solidFill>
              </a:rPr>
              <a:t>Geboren am: </a:t>
            </a:r>
            <a:r>
              <a:rPr lang="de-DE" sz="1200" i="1" dirty="0" smtClean="0">
                <a:solidFill>
                  <a:schemeClr val="tx1">
                    <a:lumMod val="85000"/>
                    <a:lumOff val="15000"/>
                  </a:schemeClr>
                </a:solidFill>
              </a:rPr>
              <a:t>02.11.1978, Schiras</a:t>
            </a:r>
            <a:r>
              <a:rPr lang="de-DE" sz="1200" i="1" dirty="0">
                <a:solidFill>
                  <a:schemeClr val="tx1">
                    <a:lumMod val="85000"/>
                    <a:lumOff val="15000"/>
                  </a:schemeClr>
                </a:solidFill>
              </a:rPr>
              <a:t>, </a:t>
            </a:r>
            <a:r>
              <a:rPr lang="de-DE" sz="1200" i="1" dirty="0" smtClean="0">
                <a:solidFill>
                  <a:schemeClr val="tx1">
                    <a:lumMod val="85000"/>
                    <a:lumOff val="15000"/>
                  </a:schemeClr>
                </a:solidFill>
              </a:rPr>
              <a:t>Iran, ledig, Seit </a:t>
            </a:r>
            <a:r>
              <a:rPr lang="de-DE" sz="1200" i="1" dirty="0">
                <a:solidFill>
                  <a:schemeClr val="tx1">
                    <a:lumMod val="85000"/>
                    <a:lumOff val="15000"/>
                  </a:schemeClr>
                </a:solidFill>
              </a:rPr>
              <a:t>8 Jahren in Deutschland</a:t>
            </a:r>
            <a:endParaRPr lang="en-US" sz="1200" i="1" dirty="0">
              <a:solidFill>
                <a:schemeClr val="tx1">
                  <a:lumMod val="85000"/>
                  <a:lumOff val="15000"/>
                </a:schemeClr>
              </a:solidFill>
            </a:endParaRPr>
          </a:p>
        </p:txBody>
      </p:sp>
      <p:sp>
        <p:nvSpPr>
          <p:cNvPr id="21" name="Rechteck 20"/>
          <p:cNvSpPr/>
          <p:nvPr/>
        </p:nvSpPr>
        <p:spPr>
          <a:xfrm>
            <a:off x="638175" y="1468231"/>
            <a:ext cx="1062053" cy="27936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100" b="1" spc="300" dirty="0" smtClean="0">
                <a:solidFill>
                  <a:srgbClr val="EF3969"/>
                </a:solidFill>
              </a:rPr>
              <a:t>BAHRAM</a:t>
            </a:r>
            <a:endParaRPr lang="en-US" sz="1100" b="1" spc="300" dirty="0">
              <a:solidFill>
                <a:srgbClr val="EF3969"/>
              </a:solidFill>
            </a:endParaRPr>
          </a:p>
        </p:txBody>
      </p:sp>
      <p:sp>
        <p:nvSpPr>
          <p:cNvPr id="22" name="Rechteck 21"/>
          <p:cNvSpPr/>
          <p:nvPr/>
        </p:nvSpPr>
        <p:spPr>
          <a:xfrm>
            <a:off x="860172" y="7670498"/>
            <a:ext cx="5809892" cy="1277273"/>
          </a:xfrm>
          <a:prstGeom prst="rect">
            <a:avLst/>
          </a:prstGeom>
        </p:spPr>
        <p:txBody>
          <a:bodyPr wrap="square">
            <a:spAutoFit/>
          </a:bodyPr>
          <a:lstStyle/>
          <a:p>
            <a:pPr marL="285750" indent="-285750">
              <a:buFont typeface="Wingdings" panose="05000000000000000000" pitchFamily="2" charset="2"/>
              <a:buChar char="ü"/>
            </a:pPr>
            <a:r>
              <a:rPr lang="en-US" sz="1100" dirty="0" err="1" smtClean="0">
                <a:solidFill>
                  <a:schemeClr val="tx1">
                    <a:lumMod val="85000"/>
                    <a:lumOff val="15000"/>
                  </a:schemeClr>
                </a:solidFill>
              </a:rPr>
              <a:t>Studium</a:t>
            </a:r>
            <a:r>
              <a:rPr lang="en-US" sz="1100" dirty="0" smtClean="0">
                <a:solidFill>
                  <a:schemeClr val="tx1">
                    <a:lumMod val="85000"/>
                    <a:lumOff val="15000"/>
                  </a:schemeClr>
                </a:solidFill>
              </a:rPr>
              <a:t> Computer Engineering, Iran</a:t>
            </a:r>
          </a:p>
          <a:p>
            <a:pPr marL="285750" indent="-285750">
              <a:buFont typeface="Wingdings" panose="05000000000000000000" pitchFamily="2" charset="2"/>
              <a:buChar char="ü"/>
            </a:pPr>
            <a:r>
              <a:rPr lang="en-US" sz="1100" dirty="0" err="1" smtClean="0">
                <a:solidFill>
                  <a:schemeClr val="tx1">
                    <a:lumMod val="85000"/>
                    <a:lumOff val="15000"/>
                  </a:schemeClr>
                </a:solidFill>
              </a:rPr>
              <a:t>Erfolgreiche</a:t>
            </a:r>
            <a:r>
              <a:rPr lang="en-US" sz="1100" dirty="0" smtClean="0">
                <a:solidFill>
                  <a:schemeClr val="tx1">
                    <a:lumMod val="85000"/>
                    <a:lumOff val="15000"/>
                  </a:schemeClr>
                </a:solidFill>
              </a:rPr>
              <a:t> </a:t>
            </a:r>
            <a:r>
              <a:rPr lang="en-US" sz="1100" dirty="0" err="1" smtClean="0">
                <a:solidFill>
                  <a:schemeClr val="tx1">
                    <a:lumMod val="85000"/>
                    <a:lumOff val="15000"/>
                  </a:schemeClr>
                </a:solidFill>
              </a:rPr>
              <a:t>Weiterbildung</a:t>
            </a:r>
            <a:r>
              <a:rPr lang="en-US" sz="1100" dirty="0" smtClean="0">
                <a:solidFill>
                  <a:schemeClr val="tx1">
                    <a:lumMod val="85000"/>
                    <a:lumOff val="15000"/>
                  </a:schemeClr>
                </a:solidFill>
              </a:rPr>
              <a:t> in Deutschland </a:t>
            </a:r>
            <a:r>
              <a:rPr lang="en-US" sz="1100" dirty="0" err="1" smtClean="0">
                <a:solidFill>
                  <a:schemeClr val="tx1">
                    <a:lumMod val="85000"/>
                    <a:lumOff val="15000"/>
                  </a:schemeClr>
                </a:solidFill>
              </a:rPr>
              <a:t>als</a:t>
            </a:r>
            <a:r>
              <a:rPr lang="en-US" sz="1100" dirty="0" smtClean="0">
                <a:solidFill>
                  <a:schemeClr val="tx1">
                    <a:lumMod val="85000"/>
                    <a:lumOff val="15000"/>
                  </a:schemeClr>
                </a:solidFill>
              </a:rPr>
              <a:t> Web Developer</a:t>
            </a:r>
          </a:p>
          <a:p>
            <a:pPr marL="285750" indent="-285750">
              <a:buFont typeface="Wingdings" panose="05000000000000000000" pitchFamily="2" charset="2"/>
              <a:buChar char="ü"/>
            </a:pPr>
            <a:r>
              <a:rPr lang="en-US" sz="1100" dirty="0" smtClean="0">
                <a:solidFill>
                  <a:schemeClr val="tx1">
                    <a:lumMod val="85000"/>
                    <a:lumOff val="15000"/>
                  </a:schemeClr>
                </a:solidFill>
              </a:rPr>
              <a:t>PHP- HTML- CSS- SASS- JavaScript- MySQL, </a:t>
            </a:r>
            <a:r>
              <a:rPr lang="en-US" sz="1100" dirty="0" err="1" smtClean="0">
                <a:solidFill>
                  <a:schemeClr val="tx1">
                    <a:lumMod val="85000"/>
                    <a:lumOff val="15000"/>
                  </a:schemeClr>
                </a:solidFill>
              </a:rPr>
              <a:t>Git</a:t>
            </a:r>
            <a:r>
              <a:rPr lang="en-US" sz="1100" dirty="0" smtClean="0">
                <a:solidFill>
                  <a:schemeClr val="tx1">
                    <a:lumMod val="85000"/>
                    <a:lumOff val="15000"/>
                  </a:schemeClr>
                </a:solidFill>
              </a:rPr>
              <a:t>, </a:t>
            </a:r>
            <a:r>
              <a:rPr lang="en-US" sz="1100" dirty="0" err="1" smtClean="0">
                <a:solidFill>
                  <a:schemeClr val="tx1">
                    <a:lumMod val="85000"/>
                    <a:lumOff val="15000"/>
                  </a:schemeClr>
                </a:solidFill>
              </a:rPr>
              <a:t>Git</a:t>
            </a:r>
            <a:r>
              <a:rPr lang="en-US" sz="1100" dirty="0" smtClean="0">
                <a:solidFill>
                  <a:schemeClr val="tx1">
                    <a:lumMod val="85000"/>
                    <a:lumOff val="15000"/>
                  </a:schemeClr>
                </a:solidFill>
              </a:rPr>
              <a:t> Bash, Bootstrap</a:t>
            </a:r>
          </a:p>
          <a:p>
            <a:pPr marL="285750" indent="-285750">
              <a:buFont typeface="Wingdings" panose="05000000000000000000" pitchFamily="2" charset="2"/>
              <a:buChar char="ü"/>
            </a:pPr>
            <a:r>
              <a:rPr lang="en-US" sz="1100" dirty="0" err="1" smtClean="0">
                <a:solidFill>
                  <a:schemeClr val="tx1">
                    <a:lumMod val="85000"/>
                    <a:lumOff val="15000"/>
                  </a:schemeClr>
                </a:solidFill>
              </a:rPr>
              <a:t>Wordpress</a:t>
            </a:r>
            <a:r>
              <a:rPr lang="en-US" sz="1100" dirty="0" smtClean="0">
                <a:solidFill>
                  <a:schemeClr val="tx1">
                    <a:lumMod val="85000"/>
                    <a:lumOff val="15000"/>
                  </a:schemeClr>
                </a:solidFill>
              </a:rPr>
              <a:t>, </a:t>
            </a:r>
            <a:r>
              <a:rPr lang="en-US" sz="1100" dirty="0" err="1" smtClean="0">
                <a:solidFill>
                  <a:schemeClr val="tx1">
                    <a:lumMod val="85000"/>
                    <a:lumOff val="15000"/>
                  </a:schemeClr>
                </a:solidFill>
              </a:rPr>
              <a:t>Elementor</a:t>
            </a:r>
            <a:r>
              <a:rPr lang="en-US" sz="1100" dirty="0" smtClean="0">
                <a:solidFill>
                  <a:schemeClr val="tx1">
                    <a:lumMod val="85000"/>
                    <a:lumOff val="15000"/>
                  </a:schemeClr>
                </a:solidFill>
              </a:rPr>
              <a:t>,  Typo3 (</a:t>
            </a:r>
            <a:r>
              <a:rPr lang="en-US" sz="1100" dirty="0" err="1" smtClean="0">
                <a:solidFill>
                  <a:schemeClr val="tx1">
                    <a:lumMod val="85000"/>
                    <a:lumOff val="15000"/>
                  </a:schemeClr>
                </a:solidFill>
              </a:rPr>
              <a:t>Grundlagen</a:t>
            </a:r>
            <a:r>
              <a:rPr lang="en-US" sz="1100" dirty="0" smtClean="0">
                <a:solidFill>
                  <a:schemeClr val="tx1">
                    <a:lumMod val="85000"/>
                    <a:lumOff val="15000"/>
                  </a:schemeClr>
                </a:solidFill>
              </a:rPr>
              <a:t>)</a:t>
            </a:r>
          </a:p>
          <a:p>
            <a:pPr marL="285750" indent="-285750">
              <a:buFont typeface="Wingdings" panose="05000000000000000000" pitchFamily="2" charset="2"/>
              <a:buChar char="ü"/>
            </a:pPr>
            <a:r>
              <a:rPr lang="en-US" sz="1100" dirty="0" smtClean="0">
                <a:solidFill>
                  <a:schemeClr val="tx1">
                    <a:lumMod val="85000"/>
                    <a:lumOff val="15000"/>
                  </a:schemeClr>
                </a:solidFill>
              </a:rPr>
              <a:t>SEO- Google Analytics- Social Media Marketing</a:t>
            </a:r>
          </a:p>
          <a:p>
            <a:pPr marL="285750" indent="-285750">
              <a:buFont typeface="Wingdings" panose="05000000000000000000" pitchFamily="2" charset="2"/>
              <a:buChar char="ü"/>
            </a:pPr>
            <a:r>
              <a:rPr lang="en-US" sz="1100" dirty="0" smtClean="0">
                <a:solidFill>
                  <a:schemeClr val="tx1">
                    <a:lumMod val="85000"/>
                    <a:lumOff val="15000"/>
                  </a:schemeClr>
                </a:solidFill>
              </a:rPr>
              <a:t>InDesign </a:t>
            </a:r>
            <a:r>
              <a:rPr lang="en-US" sz="1100" dirty="0">
                <a:solidFill>
                  <a:schemeClr val="tx1">
                    <a:lumMod val="85000"/>
                    <a:lumOff val="15000"/>
                  </a:schemeClr>
                </a:solidFill>
              </a:rPr>
              <a:t>(</a:t>
            </a:r>
            <a:r>
              <a:rPr lang="en-US" sz="1100" dirty="0" err="1">
                <a:solidFill>
                  <a:schemeClr val="tx1">
                    <a:lumMod val="85000"/>
                    <a:lumOff val="15000"/>
                  </a:schemeClr>
                </a:solidFill>
              </a:rPr>
              <a:t>Grundlagen</a:t>
            </a:r>
            <a:r>
              <a:rPr lang="en-US" sz="1100" dirty="0" smtClean="0">
                <a:solidFill>
                  <a:schemeClr val="tx1">
                    <a:lumMod val="85000"/>
                    <a:lumOff val="15000"/>
                  </a:schemeClr>
                </a:solidFill>
              </a:rPr>
              <a:t>) - EDV</a:t>
            </a:r>
          </a:p>
          <a:p>
            <a:pPr marL="285750" indent="-285750">
              <a:buFont typeface="Wingdings" panose="05000000000000000000" pitchFamily="2" charset="2"/>
              <a:buChar char="ü"/>
            </a:pPr>
            <a:r>
              <a:rPr lang="en-US" sz="1100" dirty="0" err="1" smtClean="0">
                <a:solidFill>
                  <a:schemeClr val="tx1">
                    <a:lumMod val="85000"/>
                    <a:lumOff val="15000"/>
                  </a:schemeClr>
                </a:solidFill>
              </a:rPr>
              <a:t>Sprachen</a:t>
            </a:r>
            <a:r>
              <a:rPr lang="en-US" sz="1100" dirty="0" smtClean="0">
                <a:solidFill>
                  <a:schemeClr val="tx1">
                    <a:lumMod val="85000"/>
                    <a:lumOff val="15000"/>
                  </a:schemeClr>
                </a:solidFill>
              </a:rPr>
              <a:t>: Deutsch- </a:t>
            </a:r>
            <a:r>
              <a:rPr lang="en-US" sz="1100" dirty="0" err="1" smtClean="0">
                <a:solidFill>
                  <a:schemeClr val="tx1">
                    <a:lumMod val="85000"/>
                    <a:lumOff val="15000"/>
                  </a:schemeClr>
                </a:solidFill>
              </a:rPr>
              <a:t>Englisch</a:t>
            </a:r>
            <a:r>
              <a:rPr lang="en-US" sz="1100" dirty="0" smtClean="0">
                <a:solidFill>
                  <a:schemeClr val="tx1">
                    <a:lumMod val="85000"/>
                    <a:lumOff val="15000"/>
                  </a:schemeClr>
                </a:solidFill>
              </a:rPr>
              <a:t>- </a:t>
            </a:r>
            <a:r>
              <a:rPr lang="en-US" sz="1100" dirty="0" err="1" smtClean="0">
                <a:solidFill>
                  <a:schemeClr val="tx1">
                    <a:lumMod val="85000"/>
                    <a:lumOff val="15000"/>
                  </a:schemeClr>
                </a:solidFill>
              </a:rPr>
              <a:t>Persisch</a:t>
            </a:r>
            <a:endParaRPr lang="en-US" sz="1100" dirty="0">
              <a:solidFill>
                <a:schemeClr val="tx1">
                  <a:lumMod val="85000"/>
                  <a:lumOff val="15000"/>
                </a:schemeClr>
              </a:solidFill>
            </a:endParaRPr>
          </a:p>
        </p:txBody>
      </p:sp>
      <p:sp>
        <p:nvSpPr>
          <p:cNvPr id="23" name="Rechteck 22"/>
          <p:cNvSpPr/>
          <p:nvPr/>
        </p:nvSpPr>
        <p:spPr>
          <a:xfrm>
            <a:off x="860172" y="6131935"/>
            <a:ext cx="4854828" cy="430887"/>
          </a:xfrm>
          <a:prstGeom prst="rect">
            <a:avLst/>
          </a:prstGeom>
        </p:spPr>
        <p:txBody>
          <a:bodyPr wrap="square">
            <a:spAutoFit/>
          </a:bodyPr>
          <a:lstStyle/>
          <a:p>
            <a:pPr marL="285750" indent="-285750">
              <a:buFont typeface="Wingdings" panose="05000000000000000000" pitchFamily="2" charset="2"/>
              <a:buChar char="ü"/>
            </a:pPr>
            <a:r>
              <a:rPr lang="en-US" sz="1100" dirty="0" err="1" smtClean="0">
                <a:solidFill>
                  <a:schemeClr val="tx1">
                    <a:lumMod val="85000"/>
                    <a:lumOff val="15000"/>
                  </a:schemeClr>
                </a:solidFill>
              </a:rPr>
              <a:t>Erfahrung</a:t>
            </a:r>
            <a:r>
              <a:rPr lang="en-US" sz="1100" dirty="0" smtClean="0">
                <a:solidFill>
                  <a:schemeClr val="tx1">
                    <a:lumMod val="85000"/>
                    <a:lumOff val="15000"/>
                  </a:schemeClr>
                </a:solidFill>
              </a:rPr>
              <a:t> </a:t>
            </a:r>
            <a:r>
              <a:rPr lang="en-US" sz="1100" dirty="0" err="1">
                <a:solidFill>
                  <a:schemeClr val="tx1">
                    <a:lumMod val="85000"/>
                    <a:lumOff val="15000"/>
                  </a:schemeClr>
                </a:solidFill>
              </a:rPr>
              <a:t>als</a:t>
            </a:r>
            <a:r>
              <a:rPr lang="en-US" sz="1100" dirty="0">
                <a:solidFill>
                  <a:schemeClr val="tx1">
                    <a:lumMod val="85000"/>
                    <a:lumOff val="15000"/>
                  </a:schemeClr>
                </a:solidFill>
              </a:rPr>
              <a:t> Frontend </a:t>
            </a:r>
            <a:r>
              <a:rPr lang="en-US" sz="1100" dirty="0" err="1" smtClean="0">
                <a:solidFill>
                  <a:schemeClr val="tx1">
                    <a:lumMod val="85000"/>
                    <a:lumOff val="15000"/>
                  </a:schemeClr>
                </a:solidFill>
              </a:rPr>
              <a:t>Entwickler</a:t>
            </a:r>
            <a:r>
              <a:rPr lang="en-US" sz="1100" dirty="0" smtClean="0">
                <a:solidFill>
                  <a:schemeClr val="tx1">
                    <a:lumMod val="85000"/>
                    <a:lumOff val="15000"/>
                  </a:schemeClr>
                </a:solidFill>
              </a:rPr>
              <a:t> in Deutschland (</a:t>
            </a:r>
            <a:r>
              <a:rPr lang="de-DE" sz="1100" dirty="0">
                <a:solidFill>
                  <a:schemeClr val="tx1">
                    <a:lumMod val="85000"/>
                    <a:lumOff val="15000"/>
                  </a:schemeClr>
                </a:solidFill>
              </a:rPr>
              <a:t>Beide Website-Layouts wurden von mir von A bis Z entworfen</a:t>
            </a:r>
            <a:r>
              <a:rPr lang="en-US" sz="1100" dirty="0" smtClean="0">
                <a:solidFill>
                  <a:schemeClr val="tx1">
                    <a:lumMod val="85000"/>
                    <a:lumOff val="15000"/>
                  </a:schemeClr>
                </a:solidFill>
              </a:rPr>
              <a:t>): </a:t>
            </a:r>
            <a:endParaRPr lang="en-US" sz="1100" dirty="0">
              <a:solidFill>
                <a:schemeClr val="tx1">
                  <a:lumMod val="85000"/>
                  <a:lumOff val="15000"/>
                </a:schemeClr>
              </a:solidFill>
            </a:endParaRPr>
          </a:p>
        </p:txBody>
      </p:sp>
      <p:pic>
        <p:nvPicPr>
          <p:cNvPr id="24" name="Grafik 23">
            <a:hlinkClick r:id="rId7"/>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49662" y="6657316"/>
            <a:ext cx="1862446" cy="984033"/>
          </a:xfrm>
          <a:prstGeom prst="rect">
            <a:avLst/>
          </a:prstGeom>
        </p:spPr>
      </p:pic>
      <p:pic>
        <p:nvPicPr>
          <p:cNvPr id="25" name="Grafik 24">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148594" y="6741136"/>
            <a:ext cx="970363" cy="929362"/>
          </a:xfrm>
          <a:prstGeom prst="rect">
            <a:avLst/>
          </a:prstGeom>
        </p:spPr>
      </p:pic>
    </p:spTree>
    <p:extLst>
      <p:ext uri="{BB962C8B-B14F-4D97-AF65-F5344CB8AC3E}">
        <p14:creationId xmlns:p14="http://schemas.microsoft.com/office/powerpoint/2010/main" val="34996293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47625" y="176212"/>
            <a:ext cx="6762750" cy="9553575"/>
          </a:xfrm>
          <a:prstGeom prst="rect">
            <a:avLst/>
          </a:prstGeom>
        </p:spPr>
      </p:pic>
    </p:spTree>
    <p:extLst>
      <p:ext uri="{BB962C8B-B14F-4D97-AF65-F5344CB8AC3E}">
        <p14:creationId xmlns:p14="http://schemas.microsoft.com/office/powerpoint/2010/main" val="15523372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59372" y="190500"/>
            <a:ext cx="6739255" cy="9525000"/>
          </a:xfrm>
          <a:prstGeom prst="rect">
            <a:avLst/>
          </a:prstGeom>
        </p:spPr>
      </p:pic>
    </p:spTree>
    <p:extLst>
      <p:ext uri="{BB962C8B-B14F-4D97-AF65-F5344CB8AC3E}">
        <p14:creationId xmlns:p14="http://schemas.microsoft.com/office/powerpoint/2010/main" val="22732275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9525" y="70802"/>
            <a:ext cx="6877050" cy="9764395"/>
          </a:xfrm>
          <a:prstGeom prst="rect">
            <a:avLst/>
          </a:prstGeom>
        </p:spPr>
      </p:pic>
    </p:spTree>
    <p:extLst>
      <p:ext uri="{BB962C8B-B14F-4D97-AF65-F5344CB8AC3E}">
        <p14:creationId xmlns:p14="http://schemas.microsoft.com/office/powerpoint/2010/main" val="10040331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57150" y="180022"/>
            <a:ext cx="6743700" cy="9545955"/>
          </a:xfrm>
          <a:prstGeom prst="rect">
            <a:avLst/>
          </a:prstGeom>
        </p:spPr>
      </p:pic>
    </p:spTree>
    <p:extLst>
      <p:ext uri="{BB962C8B-B14F-4D97-AF65-F5344CB8AC3E}">
        <p14:creationId xmlns:p14="http://schemas.microsoft.com/office/powerpoint/2010/main" val="38632607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46037" y="171450"/>
            <a:ext cx="6765925" cy="9563100"/>
          </a:xfrm>
          <a:prstGeom prst="rect">
            <a:avLst/>
          </a:prstGeom>
        </p:spPr>
      </p:pic>
    </p:spTree>
    <p:extLst>
      <p:ext uri="{BB962C8B-B14F-4D97-AF65-F5344CB8AC3E}">
        <p14:creationId xmlns:p14="http://schemas.microsoft.com/office/powerpoint/2010/main" val="21416677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86360" y="228600"/>
            <a:ext cx="6685280" cy="9448800"/>
          </a:xfrm>
          <a:prstGeom prst="rect">
            <a:avLst/>
          </a:prstGeom>
        </p:spPr>
      </p:pic>
    </p:spTree>
    <p:extLst>
      <p:ext uri="{BB962C8B-B14F-4D97-AF65-F5344CB8AC3E}">
        <p14:creationId xmlns:p14="http://schemas.microsoft.com/office/powerpoint/2010/main" val="1996645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90487" y="227012"/>
            <a:ext cx="6677025" cy="9451975"/>
          </a:xfrm>
          <a:prstGeom prst="rect">
            <a:avLst/>
          </a:prstGeom>
        </p:spPr>
      </p:pic>
    </p:spTree>
    <p:extLst>
      <p:ext uri="{BB962C8B-B14F-4D97-AF65-F5344CB8AC3E}">
        <p14:creationId xmlns:p14="http://schemas.microsoft.com/office/powerpoint/2010/main" val="38549102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25730" y="266700"/>
            <a:ext cx="6606540" cy="9372600"/>
          </a:xfrm>
          <a:prstGeom prst="rect">
            <a:avLst/>
          </a:prstGeom>
        </p:spPr>
      </p:pic>
    </p:spTree>
    <p:extLst>
      <p:ext uri="{BB962C8B-B14F-4D97-AF65-F5344CB8AC3E}">
        <p14:creationId xmlns:p14="http://schemas.microsoft.com/office/powerpoint/2010/main" val="20819720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96837" y="238125"/>
            <a:ext cx="6664325" cy="9429750"/>
          </a:xfrm>
          <a:prstGeom prst="rect">
            <a:avLst/>
          </a:prstGeom>
        </p:spPr>
      </p:pic>
    </p:spTree>
    <p:extLst>
      <p:ext uri="{BB962C8B-B14F-4D97-AF65-F5344CB8AC3E}">
        <p14:creationId xmlns:p14="http://schemas.microsoft.com/office/powerpoint/2010/main" val="14065276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07950" y="266700"/>
            <a:ext cx="6642100" cy="9372600"/>
          </a:xfrm>
          <a:prstGeom prst="rect">
            <a:avLst/>
          </a:prstGeom>
        </p:spPr>
      </p:pic>
    </p:spTree>
    <p:extLst>
      <p:ext uri="{BB962C8B-B14F-4D97-AF65-F5344CB8AC3E}">
        <p14:creationId xmlns:p14="http://schemas.microsoft.com/office/powerpoint/2010/main" val="15177560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2147" y="3883990"/>
            <a:ext cx="323561" cy="352655"/>
          </a:xfrm>
          <a:prstGeom prst="rect">
            <a:avLst/>
          </a:prstGeom>
        </p:spPr>
      </p:pic>
      <p:sp>
        <p:nvSpPr>
          <p:cNvPr id="8" name="Rechteck 7"/>
          <p:cNvSpPr/>
          <p:nvPr/>
        </p:nvSpPr>
        <p:spPr>
          <a:xfrm>
            <a:off x="-95250" y="228600"/>
            <a:ext cx="7086600" cy="685800"/>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pPr algn="ctr"/>
            <a:endParaRPr lang="en-US" sz="1246"/>
          </a:p>
        </p:txBody>
      </p:sp>
      <p:pic>
        <p:nvPicPr>
          <p:cNvPr id="9" name="Grafik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7935" y="391644"/>
            <a:ext cx="329279" cy="347311"/>
          </a:xfrm>
          <a:prstGeom prst="rect">
            <a:avLst/>
          </a:prstGeom>
        </p:spPr>
      </p:pic>
      <p:sp>
        <p:nvSpPr>
          <p:cNvPr id="10" name="Rechteck 9"/>
          <p:cNvSpPr/>
          <p:nvPr/>
        </p:nvSpPr>
        <p:spPr>
          <a:xfrm>
            <a:off x="558928" y="338536"/>
            <a:ext cx="5752972" cy="453526"/>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r>
              <a:rPr lang="de-DE" sz="2077" dirty="0" smtClean="0">
                <a:solidFill>
                  <a:srgbClr val="FBCDD9"/>
                </a:solidFill>
              </a:rPr>
              <a:t>Bewerbung als </a:t>
            </a:r>
            <a:r>
              <a:rPr lang="de-DE" sz="2077" dirty="0" err="1" smtClean="0">
                <a:solidFill>
                  <a:schemeClr val="bg1"/>
                </a:solidFill>
              </a:rPr>
              <a:t>Frontent</a:t>
            </a:r>
            <a:r>
              <a:rPr lang="de-DE" sz="2077" dirty="0" smtClean="0">
                <a:solidFill>
                  <a:schemeClr val="bg1"/>
                </a:solidFill>
              </a:rPr>
              <a:t> Developer / Web Designer </a:t>
            </a:r>
            <a:endParaRPr lang="en-US" sz="2077" dirty="0">
              <a:solidFill>
                <a:schemeClr val="bg1"/>
              </a:solidFill>
            </a:endParaRPr>
          </a:p>
        </p:txBody>
      </p:sp>
      <p:sp>
        <p:nvSpPr>
          <p:cNvPr id="12" name="Rechteck 11"/>
          <p:cNvSpPr/>
          <p:nvPr/>
        </p:nvSpPr>
        <p:spPr>
          <a:xfrm>
            <a:off x="206375" y="1372498"/>
            <a:ext cx="6483350" cy="7371249"/>
          </a:xfrm>
          <a:prstGeom prst="rect">
            <a:avLst/>
          </a:prstGeom>
        </p:spPr>
        <p:txBody>
          <a:bodyPr wrap="square">
            <a:spAutoFit/>
          </a:bodyPr>
          <a:lstStyle/>
          <a:p>
            <a:r>
              <a:rPr lang="de-DE" sz="1100" dirty="0">
                <a:solidFill>
                  <a:srgbClr val="000000"/>
                </a:solidFill>
                <a:latin typeface="Calibri" panose="020F0502020204030204" pitchFamily="34" charset="0"/>
              </a:rPr>
              <a:t>Bahram Behzadi-Fard Kölner Str. 2 51429 Bergisch Gladbach </a:t>
            </a:r>
            <a:endParaRPr lang="de-DE" sz="1100" dirty="0" smtClean="0">
              <a:solidFill>
                <a:srgbClr val="000000"/>
              </a:solidFill>
              <a:latin typeface="Calibri" panose="020F0502020204030204" pitchFamily="34" charset="0"/>
            </a:endParaRPr>
          </a:p>
          <a:p>
            <a:endParaRPr lang="de-DE" sz="1100" dirty="0">
              <a:solidFill>
                <a:srgbClr val="000000"/>
              </a:solidFill>
              <a:latin typeface="Calibri" panose="020F0502020204030204" pitchFamily="34" charset="0"/>
            </a:endParaRPr>
          </a:p>
          <a:p>
            <a:r>
              <a:rPr lang="en-US" sz="1100" dirty="0" smtClean="0">
                <a:solidFill>
                  <a:srgbClr val="000000"/>
                </a:solidFill>
                <a:latin typeface="Calibri" panose="020F0502020204030204" pitchFamily="34" charset="0"/>
              </a:rPr>
              <a:t>								</a:t>
            </a:r>
          </a:p>
          <a:p>
            <a:r>
              <a:rPr lang="en-US" sz="1100" dirty="0">
                <a:solidFill>
                  <a:srgbClr val="000000"/>
                </a:solidFill>
                <a:latin typeface="Calibri" panose="020F0502020204030204" pitchFamily="34" charset="0"/>
              </a:rPr>
              <a:t>	</a:t>
            </a:r>
            <a:r>
              <a:rPr lang="en-US" sz="1100" dirty="0" smtClean="0">
                <a:solidFill>
                  <a:srgbClr val="000000"/>
                </a:solidFill>
                <a:latin typeface="Calibri" panose="020F0502020204030204" pitchFamily="34" charset="0"/>
              </a:rPr>
              <a:t>							</a:t>
            </a:r>
            <a:r>
              <a:rPr lang="en-US" sz="1100" dirty="0" err="1" smtClean="0">
                <a:solidFill>
                  <a:srgbClr val="000000"/>
                </a:solidFill>
                <a:latin typeface="Calibri" panose="020F0502020204030204" pitchFamily="34" charset="0"/>
              </a:rPr>
              <a:t>Bergisch</a:t>
            </a:r>
            <a:r>
              <a:rPr lang="en-US" sz="1100" dirty="0" smtClean="0">
                <a:solidFill>
                  <a:srgbClr val="000000"/>
                </a:solidFill>
                <a:latin typeface="Calibri" panose="020F0502020204030204" pitchFamily="34" charset="0"/>
              </a:rPr>
              <a:t> </a:t>
            </a:r>
            <a:r>
              <a:rPr lang="en-US" sz="1100" dirty="0" err="1">
                <a:solidFill>
                  <a:srgbClr val="000000"/>
                </a:solidFill>
                <a:latin typeface="Calibri" panose="020F0502020204030204" pitchFamily="34" charset="0"/>
              </a:rPr>
              <a:t>Gladbach</a:t>
            </a:r>
            <a:r>
              <a:rPr lang="en-US" sz="1100" dirty="0">
                <a:solidFill>
                  <a:srgbClr val="000000"/>
                </a:solidFill>
                <a:latin typeface="Calibri" panose="020F0502020204030204" pitchFamily="34" charset="0"/>
              </a:rPr>
              <a:t>, </a:t>
            </a:r>
            <a:r>
              <a:rPr lang="en-US" sz="1100" dirty="0" smtClean="0">
                <a:solidFill>
                  <a:srgbClr val="000000"/>
                </a:solidFill>
                <a:latin typeface="Calibri" panose="020F0502020204030204" pitchFamily="34" charset="0"/>
              </a:rPr>
              <a:t>18.05.2021</a:t>
            </a:r>
            <a:endParaRPr lang="en-US" sz="1100" dirty="0" smtClean="0">
              <a:solidFill>
                <a:srgbClr val="000000"/>
              </a:solidFill>
              <a:latin typeface="Calibri" panose="020F0502020204030204" pitchFamily="34" charset="0"/>
            </a:endParaRPr>
          </a:p>
          <a:p>
            <a:endParaRPr lang="en-US" sz="1100" dirty="0">
              <a:solidFill>
                <a:srgbClr val="000000"/>
              </a:solidFill>
              <a:latin typeface="Calibri" panose="020F0502020204030204" pitchFamily="34" charset="0"/>
            </a:endParaRPr>
          </a:p>
          <a:p>
            <a:r>
              <a:rPr lang="en-US" sz="1100" dirty="0" smtClean="0">
                <a:solidFill>
                  <a:srgbClr val="000000"/>
                </a:solidFill>
                <a:latin typeface="Calibri" panose="020F0502020204030204" pitchFamily="34" charset="0"/>
              </a:rPr>
              <a:t> </a:t>
            </a:r>
            <a:endParaRPr lang="en-US" sz="1100" dirty="0">
              <a:solidFill>
                <a:srgbClr val="000000"/>
              </a:solidFill>
              <a:latin typeface="Calibri" panose="020F0502020204030204" pitchFamily="34" charset="0"/>
            </a:endParaRPr>
          </a:p>
          <a:p>
            <a:r>
              <a:rPr lang="en-US" sz="1100" b="1" dirty="0" err="1">
                <a:solidFill>
                  <a:srgbClr val="000000"/>
                </a:solidFill>
                <a:latin typeface="Calibri" panose="020F0502020204030204" pitchFamily="34" charset="0"/>
              </a:rPr>
              <a:t>Bewerbung</a:t>
            </a:r>
            <a:r>
              <a:rPr lang="en-US" sz="1100" b="1" dirty="0">
                <a:solidFill>
                  <a:srgbClr val="000000"/>
                </a:solidFill>
                <a:latin typeface="Calibri" panose="020F0502020204030204" pitchFamily="34" charset="0"/>
              </a:rPr>
              <a:t> </a:t>
            </a:r>
            <a:r>
              <a:rPr lang="en-US" sz="1100" b="1" dirty="0" err="1">
                <a:solidFill>
                  <a:srgbClr val="000000"/>
                </a:solidFill>
                <a:latin typeface="Calibri" panose="020F0502020204030204" pitchFamily="34" charset="0"/>
              </a:rPr>
              <a:t>als</a:t>
            </a:r>
            <a:r>
              <a:rPr lang="en-US" sz="1100" b="1" dirty="0">
                <a:solidFill>
                  <a:srgbClr val="000000"/>
                </a:solidFill>
                <a:latin typeface="Calibri" panose="020F0502020204030204" pitchFamily="34" charset="0"/>
              </a:rPr>
              <a:t> Frontend Developer </a:t>
            </a:r>
            <a:r>
              <a:rPr lang="en-US" sz="1100" b="1" dirty="0" smtClean="0">
                <a:solidFill>
                  <a:srgbClr val="000000"/>
                </a:solidFill>
                <a:latin typeface="Calibri" panose="020F0502020204030204" pitchFamily="34" charset="0"/>
              </a:rPr>
              <a:t>/ Web Designer</a:t>
            </a:r>
          </a:p>
          <a:p>
            <a:endParaRPr lang="en-US" sz="1100" dirty="0">
              <a:solidFill>
                <a:srgbClr val="000000"/>
              </a:solidFill>
              <a:latin typeface="Calibri" panose="020F0502020204030204" pitchFamily="34" charset="0"/>
            </a:endParaRPr>
          </a:p>
          <a:p>
            <a:r>
              <a:rPr lang="de-DE" sz="1100" dirty="0" smtClean="0">
                <a:solidFill>
                  <a:schemeClr val="tx1">
                    <a:lumMod val="75000"/>
                    <a:lumOff val="25000"/>
                  </a:schemeClr>
                </a:solidFill>
                <a:latin typeface="Calibri" panose="020F0502020204030204" pitchFamily="34" charset="0"/>
              </a:rPr>
              <a:t>Sehr </a:t>
            </a:r>
            <a:r>
              <a:rPr lang="de-DE" sz="1100" dirty="0">
                <a:solidFill>
                  <a:schemeClr val="tx1">
                    <a:lumMod val="75000"/>
                    <a:lumOff val="25000"/>
                  </a:schemeClr>
                </a:solidFill>
                <a:latin typeface="Calibri" panose="020F0502020204030204" pitchFamily="34" charset="0"/>
              </a:rPr>
              <a:t>geehrte </a:t>
            </a:r>
            <a:r>
              <a:rPr lang="de-DE" sz="1100" dirty="0" smtClean="0">
                <a:solidFill>
                  <a:schemeClr val="tx1">
                    <a:lumMod val="75000"/>
                    <a:lumOff val="25000"/>
                  </a:schemeClr>
                </a:solidFill>
                <a:latin typeface="Calibri" panose="020F0502020204030204" pitchFamily="34" charset="0"/>
              </a:rPr>
              <a:t>Damen und Herren, </a:t>
            </a:r>
          </a:p>
          <a:p>
            <a:endParaRPr lang="de-DE" sz="1100" dirty="0">
              <a:solidFill>
                <a:schemeClr val="tx1">
                  <a:lumMod val="75000"/>
                  <a:lumOff val="25000"/>
                </a:schemeClr>
              </a:solidFill>
              <a:latin typeface="Calibri" panose="020F0502020204030204" pitchFamily="34" charset="0"/>
            </a:endParaRPr>
          </a:p>
          <a:p>
            <a:r>
              <a:rPr lang="de-DE" sz="1100" dirty="0">
                <a:solidFill>
                  <a:schemeClr val="tx1">
                    <a:lumMod val="75000"/>
                    <a:lumOff val="25000"/>
                  </a:schemeClr>
                </a:solidFill>
                <a:latin typeface="Calibri" panose="020F0502020204030204" pitchFamily="34" charset="0"/>
              </a:rPr>
              <a:t>Im Zeitalter von Technologie und Kommunikation wurden Datenübertragungstools neben Tinte und Papier, die traditionell sind, heute digital aktualisiert. Sie suchen einen talentierten Web Designer für Ihr Team im Web Bereich. Gerne bewerbe ich mich als Frontend Developer / Web Designer, da ich nach meiner Ausbildung und </a:t>
            </a:r>
            <a:r>
              <a:rPr lang="de-DE" sz="1100" dirty="0" smtClean="0">
                <a:solidFill>
                  <a:schemeClr val="tx1">
                    <a:lumMod val="75000"/>
                    <a:lumOff val="25000"/>
                  </a:schemeClr>
                </a:solidFill>
                <a:latin typeface="Calibri" panose="020F0502020204030204" pitchFamily="34" charset="0"/>
              </a:rPr>
              <a:t>zwei Projekteinsätze </a:t>
            </a:r>
            <a:r>
              <a:rPr lang="de-DE" sz="1100" dirty="0">
                <a:solidFill>
                  <a:schemeClr val="tx1">
                    <a:lumMod val="75000"/>
                    <a:lumOff val="25000"/>
                  </a:schemeClr>
                </a:solidFill>
                <a:latin typeface="Calibri" panose="020F0502020204030204" pitchFamily="34" charset="0"/>
              </a:rPr>
              <a:t>jetzt mit der Entwicklung von Websites in einer Agentur starten möchte</a:t>
            </a:r>
            <a:r>
              <a:rPr lang="de-DE" sz="1100" dirty="0" smtClean="0">
                <a:solidFill>
                  <a:schemeClr val="tx1">
                    <a:lumMod val="75000"/>
                    <a:lumOff val="25000"/>
                  </a:schemeClr>
                </a:solidFill>
                <a:latin typeface="Calibri" panose="020F0502020204030204" pitchFamily="34" charset="0"/>
              </a:rPr>
              <a:t>.</a:t>
            </a:r>
          </a:p>
          <a:p>
            <a:endParaRPr lang="de-DE" sz="1100" dirty="0">
              <a:solidFill>
                <a:schemeClr val="tx1">
                  <a:lumMod val="75000"/>
                  <a:lumOff val="25000"/>
                </a:schemeClr>
              </a:solidFill>
              <a:latin typeface="Calibri" panose="020F0502020204030204" pitchFamily="34" charset="0"/>
            </a:endParaRPr>
          </a:p>
          <a:p>
            <a:r>
              <a:rPr lang="de-DE" sz="1100" dirty="0">
                <a:solidFill>
                  <a:schemeClr val="tx1">
                    <a:lumMod val="75000"/>
                    <a:lumOff val="25000"/>
                  </a:schemeClr>
                </a:solidFill>
                <a:latin typeface="Calibri" panose="020F0502020204030204" pitchFamily="34" charset="0"/>
              </a:rPr>
              <a:t>Ich bringe eine erfolgreich abgeschlossene modulare Qualifizierung im Bereich Web-Development mit. Aus meiner Heimat Iran stammt mein B. Sc. im Fach Computer Engineering mit dem Schwerpunkt Software, den ich während meiner beruflichen Tätigkeit als Maschinenführer und Chemikant absolviert habe. Seit 2012 lebe ich in Deutschland. </a:t>
            </a:r>
            <a:endParaRPr lang="de-DE" sz="1100" dirty="0" smtClean="0">
              <a:solidFill>
                <a:schemeClr val="tx1">
                  <a:lumMod val="75000"/>
                  <a:lumOff val="25000"/>
                </a:schemeClr>
              </a:solidFill>
              <a:latin typeface="Calibri" panose="020F0502020204030204" pitchFamily="34" charset="0"/>
            </a:endParaRPr>
          </a:p>
          <a:p>
            <a:endParaRPr lang="de-DE" sz="1100" dirty="0">
              <a:solidFill>
                <a:schemeClr val="tx1">
                  <a:lumMod val="75000"/>
                  <a:lumOff val="25000"/>
                </a:schemeClr>
              </a:solidFill>
              <a:latin typeface="Calibri" panose="020F0502020204030204" pitchFamily="34" charset="0"/>
            </a:endParaRPr>
          </a:p>
          <a:p>
            <a:r>
              <a:rPr lang="de-DE" sz="1100" dirty="0">
                <a:solidFill>
                  <a:schemeClr val="tx1">
                    <a:lumMod val="75000"/>
                    <a:lumOff val="25000"/>
                  </a:schemeClr>
                </a:solidFill>
                <a:latin typeface="Calibri" panose="020F0502020204030204" pitchFamily="34" charset="0"/>
              </a:rPr>
              <a:t>Meine Kenntnisse im Bereich PHP, HTML, CSS, </a:t>
            </a:r>
            <a:r>
              <a:rPr lang="de-DE" sz="1100" dirty="0" smtClean="0">
                <a:solidFill>
                  <a:schemeClr val="tx1">
                    <a:lumMod val="75000"/>
                    <a:lumOff val="25000"/>
                  </a:schemeClr>
                </a:solidFill>
                <a:latin typeface="Calibri" panose="020F0502020204030204" pitchFamily="34" charset="0"/>
              </a:rPr>
              <a:t>JavaScript, MySQL und Wordpress </a:t>
            </a:r>
            <a:r>
              <a:rPr lang="de-DE" sz="1100" dirty="0">
                <a:solidFill>
                  <a:schemeClr val="tx1">
                    <a:lumMod val="75000"/>
                    <a:lumOff val="25000"/>
                  </a:schemeClr>
                </a:solidFill>
                <a:latin typeface="Calibri" panose="020F0502020204030204" pitchFamily="34" charset="0"/>
              </a:rPr>
              <a:t>habe ich im Rahmen einer </a:t>
            </a:r>
            <a:r>
              <a:rPr lang="de-DE" sz="1100" dirty="0" err="1">
                <a:solidFill>
                  <a:schemeClr val="tx1">
                    <a:lumMod val="75000"/>
                    <a:lumOff val="25000"/>
                  </a:schemeClr>
                </a:solidFill>
                <a:latin typeface="Calibri" panose="020F0502020204030204" pitchFamily="34" charset="0"/>
              </a:rPr>
              <a:t>Pre-Opening</a:t>
            </a:r>
            <a:r>
              <a:rPr lang="de-DE" sz="1100" dirty="0">
                <a:solidFill>
                  <a:schemeClr val="tx1">
                    <a:lumMod val="75000"/>
                    <a:lumOff val="25000"/>
                  </a:schemeClr>
                </a:solidFill>
                <a:latin typeface="Calibri" panose="020F0502020204030204" pitchFamily="34" charset="0"/>
              </a:rPr>
              <a:t> Phase im Global-Portal für eine international agierende Beratungsagentur umgesetzt: </a:t>
            </a:r>
            <a:r>
              <a:rPr lang="de-DE" sz="1100" dirty="0">
                <a:solidFill>
                  <a:schemeClr val="tx1">
                    <a:lumMod val="75000"/>
                    <a:lumOff val="25000"/>
                  </a:schemeClr>
                </a:solidFill>
                <a:latin typeface="Calibri" panose="020F0502020204030204" pitchFamily="34" charset="0"/>
                <a:hlinkClick r:id="rId4"/>
              </a:rPr>
              <a:t>www.tempulse.global</a:t>
            </a:r>
            <a:r>
              <a:rPr lang="de-DE" sz="1100" dirty="0" smtClean="0">
                <a:solidFill>
                  <a:schemeClr val="tx1">
                    <a:lumMod val="75000"/>
                    <a:lumOff val="25000"/>
                  </a:schemeClr>
                </a:solidFill>
                <a:latin typeface="Calibri" panose="020F0502020204030204" pitchFamily="34" charset="0"/>
              </a:rPr>
              <a:t>.</a:t>
            </a:r>
          </a:p>
          <a:p>
            <a:endParaRPr lang="de-DE" sz="1100" dirty="0">
              <a:solidFill>
                <a:schemeClr val="tx1">
                  <a:lumMod val="75000"/>
                  <a:lumOff val="25000"/>
                </a:schemeClr>
              </a:solidFill>
              <a:latin typeface="Calibri" panose="020F0502020204030204" pitchFamily="34" charset="0"/>
            </a:endParaRPr>
          </a:p>
          <a:p>
            <a:r>
              <a:rPr lang="de-DE" sz="1100" dirty="0">
                <a:solidFill>
                  <a:schemeClr val="tx1">
                    <a:lumMod val="75000"/>
                    <a:lumOff val="25000"/>
                  </a:schemeClr>
                </a:solidFill>
                <a:latin typeface="Calibri" panose="020F0502020204030204" pitchFamily="34" charset="0"/>
              </a:rPr>
              <a:t>Ich bin ein stressresistenter Mitarbeiter mit analytischem Grundverständnis, Durchhaltevermögen und Entscheidungsstärke. Besonders hervorheben möchte ich mein technisches Verständnis und mein eigenverantwortliches Arbeiten. Team-, Service- und Dienstleistungsorientierung runden mein Profil ab. </a:t>
            </a:r>
            <a:endParaRPr lang="de-DE" sz="1100" dirty="0" smtClean="0">
              <a:solidFill>
                <a:schemeClr val="tx1">
                  <a:lumMod val="75000"/>
                  <a:lumOff val="25000"/>
                </a:schemeClr>
              </a:solidFill>
              <a:latin typeface="Calibri" panose="020F0502020204030204" pitchFamily="34" charset="0"/>
            </a:endParaRPr>
          </a:p>
          <a:p>
            <a:endParaRPr lang="de-DE" sz="1100" dirty="0">
              <a:solidFill>
                <a:schemeClr val="tx1">
                  <a:lumMod val="75000"/>
                  <a:lumOff val="25000"/>
                </a:schemeClr>
              </a:solidFill>
              <a:latin typeface="Calibri" panose="020F0502020204030204" pitchFamily="34" charset="0"/>
            </a:endParaRPr>
          </a:p>
          <a:p>
            <a:r>
              <a:rPr lang="de-DE" sz="1100" dirty="0">
                <a:solidFill>
                  <a:schemeClr val="tx1">
                    <a:lumMod val="75000"/>
                    <a:lumOff val="25000"/>
                  </a:schemeClr>
                </a:solidFill>
                <a:latin typeface="Calibri" panose="020F0502020204030204" pitchFamily="34" charset="0"/>
              </a:rPr>
              <a:t>Mit meiner digitalen Medienkompetenz, meinen Deutschkenntnissen auf B2-Niveau und meinen sehr guten Englischkenntnissen widme ich mich neuen Aufgaben und Herausforderungen stets mit großer Motivation und vollem Einsatz. </a:t>
            </a:r>
            <a:endParaRPr lang="de-DE" sz="1100" dirty="0" smtClean="0">
              <a:solidFill>
                <a:schemeClr val="tx1">
                  <a:lumMod val="75000"/>
                  <a:lumOff val="25000"/>
                </a:schemeClr>
              </a:solidFill>
              <a:latin typeface="Calibri" panose="020F0502020204030204" pitchFamily="34" charset="0"/>
            </a:endParaRPr>
          </a:p>
          <a:p>
            <a:endParaRPr lang="de-DE" sz="1100" dirty="0">
              <a:solidFill>
                <a:schemeClr val="tx1">
                  <a:lumMod val="75000"/>
                  <a:lumOff val="25000"/>
                </a:schemeClr>
              </a:solidFill>
              <a:latin typeface="Calibri" panose="020F0502020204030204" pitchFamily="34" charset="0"/>
            </a:endParaRPr>
          </a:p>
          <a:p>
            <a:r>
              <a:rPr lang="de-DE" sz="1100" dirty="0">
                <a:solidFill>
                  <a:schemeClr val="tx1">
                    <a:lumMod val="75000"/>
                    <a:lumOff val="25000"/>
                  </a:schemeClr>
                </a:solidFill>
                <a:latin typeface="Calibri" panose="020F0502020204030204" pitchFamily="34" charset="0"/>
              </a:rPr>
              <a:t>Möchten Sie sich von meinen Kenntnissen und Fähigkeiten überzeugen? Dann freue ich mich über die Einladung zum einem persönlichen Gespräch. </a:t>
            </a:r>
            <a:endParaRPr lang="de-DE" sz="1100" dirty="0" smtClean="0">
              <a:solidFill>
                <a:schemeClr val="tx1">
                  <a:lumMod val="75000"/>
                  <a:lumOff val="25000"/>
                </a:schemeClr>
              </a:solidFill>
              <a:latin typeface="Calibri" panose="020F0502020204030204" pitchFamily="34" charset="0"/>
            </a:endParaRPr>
          </a:p>
          <a:p>
            <a:endParaRPr lang="de-DE" sz="1100" dirty="0">
              <a:solidFill>
                <a:schemeClr val="tx1">
                  <a:lumMod val="75000"/>
                  <a:lumOff val="25000"/>
                </a:schemeClr>
              </a:solidFill>
              <a:latin typeface="Calibri" panose="020F0502020204030204" pitchFamily="34" charset="0"/>
            </a:endParaRPr>
          </a:p>
          <a:p>
            <a:r>
              <a:rPr lang="en-US" sz="1100" dirty="0" err="1">
                <a:solidFill>
                  <a:schemeClr val="tx1">
                    <a:lumMod val="75000"/>
                    <a:lumOff val="25000"/>
                  </a:schemeClr>
                </a:solidFill>
                <a:latin typeface="Calibri" panose="020F0502020204030204" pitchFamily="34" charset="0"/>
              </a:rPr>
              <a:t>Mit</a:t>
            </a:r>
            <a:r>
              <a:rPr lang="en-US" sz="1100" dirty="0">
                <a:solidFill>
                  <a:schemeClr val="tx1">
                    <a:lumMod val="75000"/>
                    <a:lumOff val="25000"/>
                  </a:schemeClr>
                </a:solidFill>
                <a:latin typeface="Calibri" panose="020F0502020204030204" pitchFamily="34" charset="0"/>
              </a:rPr>
              <a:t> </a:t>
            </a:r>
            <a:r>
              <a:rPr lang="en-US" sz="1100" dirty="0" err="1">
                <a:solidFill>
                  <a:schemeClr val="tx1">
                    <a:lumMod val="75000"/>
                    <a:lumOff val="25000"/>
                  </a:schemeClr>
                </a:solidFill>
                <a:latin typeface="Calibri" panose="020F0502020204030204" pitchFamily="34" charset="0"/>
              </a:rPr>
              <a:t>freundlichen</a:t>
            </a:r>
            <a:r>
              <a:rPr lang="en-US" sz="1100" dirty="0">
                <a:solidFill>
                  <a:schemeClr val="tx1">
                    <a:lumMod val="75000"/>
                    <a:lumOff val="25000"/>
                  </a:schemeClr>
                </a:solidFill>
                <a:latin typeface="Calibri" panose="020F0502020204030204" pitchFamily="34" charset="0"/>
              </a:rPr>
              <a:t> </a:t>
            </a:r>
            <a:r>
              <a:rPr lang="en-US" sz="1100" dirty="0" err="1">
                <a:solidFill>
                  <a:schemeClr val="tx1">
                    <a:lumMod val="75000"/>
                    <a:lumOff val="25000"/>
                  </a:schemeClr>
                </a:solidFill>
                <a:latin typeface="Calibri" panose="020F0502020204030204" pitchFamily="34" charset="0"/>
              </a:rPr>
              <a:t>Grüßen</a:t>
            </a:r>
            <a:r>
              <a:rPr lang="en-US" sz="1100" dirty="0">
                <a:solidFill>
                  <a:schemeClr val="tx1">
                    <a:lumMod val="75000"/>
                    <a:lumOff val="25000"/>
                  </a:schemeClr>
                </a:solidFill>
                <a:latin typeface="Calibri" panose="020F0502020204030204" pitchFamily="34" charset="0"/>
              </a:rPr>
              <a:t>, </a:t>
            </a:r>
          </a:p>
          <a:p>
            <a:r>
              <a:rPr lang="en-US" sz="1100" b="1" dirty="0">
                <a:solidFill>
                  <a:srgbClr val="000000"/>
                </a:solidFill>
                <a:latin typeface="Calibri" panose="020F0502020204030204" pitchFamily="34" charset="0"/>
              </a:rPr>
              <a:t>Bahram Behzadi-fard </a:t>
            </a:r>
            <a:endParaRPr lang="en-US" sz="1100" b="1" dirty="0" smtClean="0">
              <a:solidFill>
                <a:srgbClr val="000000"/>
              </a:solidFill>
              <a:latin typeface="Calibri" panose="020F0502020204030204" pitchFamily="34" charset="0"/>
            </a:endParaRPr>
          </a:p>
          <a:p>
            <a:endParaRPr lang="de-DE" sz="1100" b="1" dirty="0">
              <a:solidFill>
                <a:srgbClr val="000000"/>
              </a:solidFill>
              <a:latin typeface="Calibri" panose="020F0502020204030204" pitchFamily="34" charset="0"/>
            </a:endParaRPr>
          </a:p>
          <a:p>
            <a:endParaRPr lang="de-DE" sz="1100" b="1" dirty="0" smtClean="0">
              <a:solidFill>
                <a:srgbClr val="000000"/>
              </a:solidFill>
              <a:latin typeface="Calibri" panose="020F0502020204030204" pitchFamily="34" charset="0"/>
            </a:endParaRPr>
          </a:p>
          <a:p>
            <a:endParaRPr lang="de-DE" sz="1100" b="1" dirty="0">
              <a:solidFill>
                <a:srgbClr val="000000"/>
              </a:solidFill>
              <a:latin typeface="Calibri" panose="020F0502020204030204" pitchFamily="34" charset="0"/>
            </a:endParaRPr>
          </a:p>
          <a:p>
            <a:endParaRPr lang="de-DE" sz="1100" b="1" dirty="0" smtClean="0">
              <a:solidFill>
                <a:srgbClr val="000000"/>
              </a:solidFill>
              <a:latin typeface="Calibri" panose="020F0502020204030204" pitchFamily="34" charset="0"/>
            </a:endParaRPr>
          </a:p>
          <a:p>
            <a:endParaRPr lang="en-US" sz="1100" dirty="0">
              <a:solidFill>
                <a:srgbClr val="000000"/>
              </a:solidFill>
              <a:latin typeface="Calibri" panose="020F0502020204030204" pitchFamily="34" charset="0"/>
            </a:endParaRPr>
          </a:p>
          <a:p>
            <a:r>
              <a:rPr lang="en-US" sz="1100" dirty="0">
                <a:solidFill>
                  <a:srgbClr val="000000"/>
                </a:solidFill>
                <a:latin typeface="Calibri" panose="020F0502020204030204" pitchFamily="34" charset="0"/>
              </a:rPr>
              <a:t>Anlagen </a:t>
            </a:r>
            <a:endParaRPr lang="en-US" sz="1100" dirty="0"/>
          </a:p>
        </p:txBody>
      </p:sp>
      <p:pic>
        <p:nvPicPr>
          <p:cNvPr id="15" name="Grafik 14"/>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0965" y="8230235"/>
            <a:ext cx="1381125" cy="476250"/>
          </a:xfrm>
          <a:prstGeom prst="rect">
            <a:avLst/>
          </a:prstGeom>
          <a:noFill/>
          <a:ln>
            <a:noFill/>
          </a:ln>
        </p:spPr>
      </p:pic>
    </p:spTree>
    <p:extLst>
      <p:ext uri="{BB962C8B-B14F-4D97-AF65-F5344CB8AC3E}">
        <p14:creationId xmlns:p14="http://schemas.microsoft.com/office/powerpoint/2010/main" val="91130776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95250" y="225425"/>
            <a:ext cx="6667500" cy="9455150"/>
          </a:xfrm>
          <a:prstGeom prst="rect">
            <a:avLst/>
          </a:prstGeom>
        </p:spPr>
      </p:pic>
    </p:spTree>
    <p:extLst>
      <p:ext uri="{BB962C8B-B14F-4D97-AF65-F5344CB8AC3E}">
        <p14:creationId xmlns:p14="http://schemas.microsoft.com/office/powerpoint/2010/main" val="26554018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175" y="95250"/>
            <a:ext cx="6864350" cy="9715500"/>
          </a:xfrm>
          <a:prstGeom prst="rect">
            <a:avLst/>
          </a:prstGeom>
        </p:spPr>
      </p:pic>
    </p:spTree>
    <p:extLst>
      <p:ext uri="{BB962C8B-B14F-4D97-AF65-F5344CB8AC3E}">
        <p14:creationId xmlns:p14="http://schemas.microsoft.com/office/powerpoint/2010/main" val="321166893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7145" y="76517"/>
            <a:ext cx="6892290" cy="9752965"/>
          </a:xfrm>
          <a:prstGeom prst="rect">
            <a:avLst/>
          </a:prstGeom>
        </p:spPr>
      </p:pic>
    </p:spTree>
    <p:extLst>
      <p:ext uri="{BB962C8B-B14F-4D97-AF65-F5344CB8AC3E}">
        <p14:creationId xmlns:p14="http://schemas.microsoft.com/office/powerpoint/2010/main" val="22850430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cstate="print">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124142" y="282257"/>
            <a:ext cx="6609715" cy="9341485"/>
          </a:xfrm>
          <a:prstGeom prst="rect">
            <a:avLst/>
          </a:prstGeom>
        </p:spPr>
      </p:pic>
    </p:spTree>
    <p:extLst>
      <p:ext uri="{BB962C8B-B14F-4D97-AF65-F5344CB8AC3E}">
        <p14:creationId xmlns:p14="http://schemas.microsoft.com/office/powerpoint/2010/main" val="10243658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Gerader Verbinder 5"/>
          <p:cNvCxnSpPr/>
          <p:nvPr/>
        </p:nvCxnSpPr>
        <p:spPr>
          <a:xfrm>
            <a:off x="558928" y="1266825"/>
            <a:ext cx="0" cy="8105775"/>
          </a:xfrm>
          <a:prstGeom prst="line">
            <a:avLst/>
          </a:prstGeom>
          <a:ln w="41275">
            <a:solidFill>
              <a:srgbClr val="CE1141"/>
            </a:solidFill>
            <a:miter lim="800000"/>
            <a:headEnd type="oval"/>
            <a:tailEnd type="oval"/>
          </a:ln>
        </p:spPr>
        <p:style>
          <a:lnRef idx="1">
            <a:schemeClr val="accent1"/>
          </a:lnRef>
          <a:fillRef idx="0">
            <a:schemeClr val="accent1"/>
          </a:fillRef>
          <a:effectRef idx="0">
            <a:schemeClr val="accent1"/>
          </a:effectRef>
          <a:fontRef idx="minor">
            <a:schemeClr val="tx1"/>
          </a:fontRef>
        </p:style>
      </p:cxnSp>
      <p:sp>
        <p:nvSpPr>
          <p:cNvPr id="8" name="Rechteck 7"/>
          <p:cNvSpPr/>
          <p:nvPr/>
        </p:nvSpPr>
        <p:spPr>
          <a:xfrm>
            <a:off x="-95250" y="228600"/>
            <a:ext cx="7086600" cy="685800"/>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pPr algn="ctr"/>
            <a:endParaRPr lang="en-US" sz="1246"/>
          </a:p>
        </p:txBody>
      </p:sp>
      <p:pic>
        <p:nvPicPr>
          <p:cNvPr id="9" name="Grafik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87935" y="391644"/>
            <a:ext cx="329279" cy="347311"/>
          </a:xfrm>
          <a:prstGeom prst="rect">
            <a:avLst/>
          </a:prstGeom>
        </p:spPr>
      </p:pic>
      <p:sp>
        <p:nvSpPr>
          <p:cNvPr id="10" name="Rechteck 9"/>
          <p:cNvSpPr/>
          <p:nvPr/>
        </p:nvSpPr>
        <p:spPr>
          <a:xfrm>
            <a:off x="558928" y="338536"/>
            <a:ext cx="1307971" cy="453526"/>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r>
              <a:rPr lang="de-DE" sz="2077" dirty="0" smtClean="0">
                <a:solidFill>
                  <a:schemeClr val="bg1"/>
                </a:solidFill>
              </a:rPr>
              <a:t>BAHRAM</a:t>
            </a:r>
            <a:endParaRPr lang="en-US" sz="2077" dirty="0">
              <a:solidFill>
                <a:schemeClr val="bg1"/>
              </a:solidFill>
            </a:endParaRPr>
          </a:p>
        </p:txBody>
      </p:sp>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8258205">
            <a:off x="434020" y="1775718"/>
            <a:ext cx="250667" cy="273207"/>
          </a:xfrm>
          <a:prstGeom prst="rect">
            <a:avLst/>
          </a:prstGeom>
        </p:spPr>
      </p:pic>
      <p:sp>
        <p:nvSpPr>
          <p:cNvPr id="3" name="Rechteck 2"/>
          <p:cNvSpPr/>
          <p:nvPr/>
        </p:nvSpPr>
        <p:spPr>
          <a:xfrm>
            <a:off x="799172" y="1759113"/>
            <a:ext cx="2151486" cy="307777"/>
          </a:xfrm>
          <a:prstGeom prst="rect">
            <a:avLst/>
          </a:prstGeom>
        </p:spPr>
        <p:txBody>
          <a:bodyPr wrap="none">
            <a:spAutoFit/>
          </a:bodyPr>
          <a:lstStyle/>
          <a:p>
            <a:r>
              <a:rPr lang="en-US" sz="1400" b="1" dirty="0" err="1">
                <a:solidFill>
                  <a:srgbClr val="CE1141"/>
                </a:solidFill>
                <a:latin typeface="Arial" panose="020B0604020202020204" pitchFamily="34" charset="0"/>
              </a:rPr>
              <a:t>Beruflicher</a:t>
            </a:r>
            <a:r>
              <a:rPr lang="en-US" sz="1400" b="1" dirty="0">
                <a:solidFill>
                  <a:srgbClr val="CE1141"/>
                </a:solidFill>
                <a:latin typeface="Arial" panose="020B0604020202020204" pitchFamily="34" charset="0"/>
              </a:rPr>
              <a:t> </a:t>
            </a:r>
            <a:r>
              <a:rPr lang="en-US" sz="1400" b="1" dirty="0" err="1">
                <a:solidFill>
                  <a:srgbClr val="CE1141"/>
                </a:solidFill>
                <a:latin typeface="Arial" panose="020B0604020202020204" pitchFamily="34" charset="0"/>
              </a:rPr>
              <a:t>Werdegang</a:t>
            </a:r>
            <a:endParaRPr lang="en-US" sz="1400" dirty="0">
              <a:solidFill>
                <a:srgbClr val="CE1141"/>
              </a:solidFill>
            </a:endParaRPr>
          </a:p>
        </p:txBody>
      </p:sp>
      <p:sp>
        <p:nvSpPr>
          <p:cNvPr id="12" name="Rechteck 11"/>
          <p:cNvSpPr/>
          <p:nvPr/>
        </p:nvSpPr>
        <p:spPr>
          <a:xfrm>
            <a:off x="869981" y="2514823"/>
            <a:ext cx="2409825"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smtClean="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02/2019-03/2021 </a:t>
            </a:r>
            <a:endParaRPr lang="en-US" sz="1200" dirty="0">
              <a:effectLst/>
              <a:latin typeface="Times New Roman" panose="02020603050405020304" pitchFamily="18" charset="0"/>
              <a:ea typeface="Times New Roman" panose="02020603050405020304" pitchFamily="18" charset="0"/>
            </a:endParaRPr>
          </a:p>
        </p:txBody>
      </p:sp>
      <p:sp>
        <p:nvSpPr>
          <p:cNvPr id="13" name="Rechteck 12"/>
          <p:cNvSpPr/>
          <p:nvPr/>
        </p:nvSpPr>
        <p:spPr>
          <a:xfrm>
            <a:off x="1040472" y="2839943"/>
            <a:ext cx="5900109" cy="2477601"/>
          </a:xfrm>
          <a:prstGeom prst="rect">
            <a:avLst/>
          </a:prstGeom>
        </p:spPr>
        <p:txBody>
          <a:bodyPr wrap="square">
            <a:spAutoFit/>
          </a:bodyPr>
          <a:lstStyle/>
          <a:p>
            <a:pPr>
              <a:spcAft>
                <a:spcPts val="0"/>
              </a:spcAft>
            </a:pPr>
            <a:r>
              <a:rPr lang="de-DE" sz="1200" b="1" kern="1200" dirty="0">
                <a:solidFill>
                  <a:srgbClr val="595959"/>
                </a:solidFill>
                <a:effectLst/>
                <a:latin typeface="Arial Narrow" panose="020B0606020202030204" pitchFamily="34" charset="0"/>
                <a:ea typeface="Times New Roman" panose="02020603050405020304" pitchFamily="18" charset="0"/>
                <a:cs typeface="Arial" panose="020B0604020202020204" pitchFamily="34" charset="0"/>
              </a:rPr>
              <a:t>Frontend Entwickler</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err="1">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Tempulse</a:t>
            </a:r>
            <a:r>
              <a:rPr lang="de-DE" sz="1100" kern="1200" dirty="0">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err="1">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Consultancy</a:t>
            </a:r>
            <a:r>
              <a:rPr lang="de-DE" sz="1100" kern="1200" dirty="0">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 Global B.V.I.O, </a:t>
            </a:r>
            <a:r>
              <a:rPr lang="de-DE" sz="1100" kern="1200" dirty="0" err="1">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Hengelo</a:t>
            </a:r>
            <a:r>
              <a:rPr lang="de-DE" sz="1100" kern="1200" dirty="0">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 Holland</a:t>
            </a:r>
            <a:br>
              <a:rPr lang="de-DE" sz="1100" kern="1200" dirty="0">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br>
            <a:r>
              <a:rPr lang="de-DE" sz="1100" kern="1200" dirty="0">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	</a:t>
            </a:r>
            <a:endParaRPr lang="en-US" sz="1100" dirty="0">
              <a:solidFill>
                <a:schemeClr val="tx1">
                  <a:lumMod val="75000"/>
                  <a:lumOff val="2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Architektur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und Content Management</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Erstellung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CI-Design und Frontend Entwicklung, HTML, CSS, JavaScript, PHP 7.0</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err="1"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Responsive</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Design</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Erstellung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des Datenbank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MySQL</a:t>
            </a:r>
            <a:endParaRPr lang="de-DE" sz="1100" dirty="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Konfiguration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des Webservers</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Implementierung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des Produktiv-Codes und Third-Party Tools</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Evaluierung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neuer technischer Möglichkeiten</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Fehlerbehandlung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und Bereinigung, sowie Code-Optimierung </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Suchmaschinenoptimierung-SEO</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err="1"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Social</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Media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Marketing</a:t>
            </a:r>
          </a:p>
          <a:p>
            <a:pPr marL="171450" indent="-171450">
              <a:spcAft>
                <a:spcPts val="0"/>
              </a:spcAft>
              <a:buFont typeface="Courier New" panose="02070309020205020404" pitchFamily="49" charset="0"/>
              <a:buChar char="o"/>
            </a:pPr>
            <a:r>
              <a:rPr lang="de-DE" sz="1100" dirty="0" smtClean="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Wordpress</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p:txBody>
      </p:sp>
      <p:sp>
        <p:nvSpPr>
          <p:cNvPr id="14" name="Rechteck 13"/>
          <p:cNvSpPr/>
          <p:nvPr/>
        </p:nvSpPr>
        <p:spPr>
          <a:xfrm>
            <a:off x="920780" y="5784215"/>
            <a:ext cx="2162175"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03/2018-04/2018</a:t>
            </a:r>
            <a:endParaRPr lang="en-US" sz="1200" dirty="0">
              <a:effectLst/>
              <a:latin typeface="Times New Roman" panose="02020603050405020304" pitchFamily="18" charset="0"/>
              <a:ea typeface="Times New Roman" panose="02020603050405020304" pitchFamily="18" charset="0"/>
            </a:endParaRPr>
          </a:p>
        </p:txBody>
      </p:sp>
      <p:sp>
        <p:nvSpPr>
          <p:cNvPr id="15" name="Rechteck 14"/>
          <p:cNvSpPr/>
          <p:nvPr/>
        </p:nvSpPr>
        <p:spPr>
          <a:xfrm>
            <a:off x="1088639" y="6085974"/>
            <a:ext cx="2258952" cy="446276"/>
          </a:xfrm>
          <a:prstGeom prst="rect">
            <a:avLst/>
          </a:prstGeom>
        </p:spPr>
        <p:txBody>
          <a:bodyPr wrap="none">
            <a:spAutoFit/>
          </a:bodyPr>
          <a:lstStyle/>
          <a:p>
            <a:pPr>
              <a:spcAft>
                <a:spcPts val="0"/>
              </a:spcAft>
            </a:pPr>
            <a:r>
              <a:rPr lang="de-DE" sz="1200" b="1" kern="1200" dirty="0">
                <a:solidFill>
                  <a:srgbClr val="595959"/>
                </a:solidFill>
                <a:effectLst/>
                <a:latin typeface="Arial Narrow" panose="020B0606020202030204" pitchFamily="34" charset="0"/>
                <a:ea typeface="Times New Roman" panose="02020603050405020304" pitchFamily="18" charset="0"/>
                <a:cs typeface="Arial" panose="020B0604020202020204" pitchFamily="34" charset="0"/>
              </a:rPr>
              <a:t>Praktikum als Frontend Entwickler</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err="1">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Omarbaba</a:t>
            </a:r>
            <a:r>
              <a:rPr lang="de-DE" sz="1100" kern="1200" dirty="0">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 GmbH, Köln</a:t>
            </a:r>
            <a:endParaRPr lang="en-US" sz="1100" dirty="0">
              <a:solidFill>
                <a:schemeClr val="tx1">
                  <a:lumMod val="75000"/>
                  <a:lumOff val="25000"/>
                </a:schemeClr>
              </a:solidFill>
              <a:effectLst/>
              <a:latin typeface="Times New Roman" panose="02020603050405020304" pitchFamily="18" charset="0"/>
              <a:ea typeface="Times New Roman" panose="02020603050405020304" pitchFamily="18" charset="0"/>
            </a:endParaRPr>
          </a:p>
        </p:txBody>
      </p:sp>
      <p:sp>
        <p:nvSpPr>
          <p:cNvPr id="16" name="Rechteck 15"/>
          <p:cNvSpPr/>
          <p:nvPr/>
        </p:nvSpPr>
        <p:spPr>
          <a:xfrm>
            <a:off x="1040472" y="6725603"/>
            <a:ext cx="5346670" cy="1615827"/>
          </a:xfrm>
          <a:prstGeom prst="rect">
            <a:avLst/>
          </a:prstGeom>
        </p:spPr>
        <p:txBody>
          <a:bodyPr wrap="square">
            <a:spAutoFit/>
          </a:bodyPr>
          <a:lstStyle/>
          <a:p>
            <a:pPr marL="171450" indent="-171450">
              <a:spcAft>
                <a:spcPts val="0"/>
              </a:spcAft>
              <a:buFont typeface="Courier New" panose="02070309020205020404" pitchFamily="49" charset="0"/>
              <a:buChar char="o"/>
            </a:pPr>
            <a:r>
              <a:rPr lang="de-DE" sz="1100" dirty="0" smtClean="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Web </a:t>
            </a:r>
            <a:r>
              <a:rPr lang="de-DE" sz="1100" dirty="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Design: Grafische Neue- und Umgestaltung bestehender Websites</a:t>
            </a:r>
            <a:endParaRPr lang="en-US" sz="1100" dirty="0">
              <a:solidFill>
                <a:schemeClr val="tx1">
                  <a:lumMod val="65000"/>
                  <a:lumOff val="35000"/>
                </a:schemeClr>
              </a:solidFill>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en-US" sz="1100" dirty="0" smtClean="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Design </a:t>
            </a:r>
            <a:r>
              <a:rPr lang="en-US" sz="1100" dirty="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des Layout „Mobile Responsive“</a:t>
            </a:r>
            <a:endParaRPr lang="en-US" sz="1100" dirty="0">
              <a:solidFill>
                <a:schemeClr val="tx1">
                  <a:lumMod val="65000"/>
                  <a:lumOff val="35000"/>
                </a:schemeClr>
              </a:solidFill>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dirty="0" smtClean="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Content-Einpflege </a:t>
            </a:r>
            <a:r>
              <a:rPr lang="de-DE" sz="1100" dirty="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 Wordpress</a:t>
            </a:r>
            <a:endParaRPr lang="en-US" sz="1100" dirty="0">
              <a:solidFill>
                <a:schemeClr val="tx1">
                  <a:lumMod val="65000"/>
                  <a:lumOff val="35000"/>
                </a:schemeClr>
              </a:solidFill>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dirty="0" smtClean="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CSS </a:t>
            </a:r>
            <a:r>
              <a:rPr lang="de-DE" sz="1100" dirty="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Bearbeitung und </a:t>
            </a:r>
            <a:r>
              <a:rPr lang="de-DE" sz="1100" dirty="0" smtClean="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Verbesserung</a:t>
            </a:r>
          </a:p>
          <a:p>
            <a:pPr marL="171450" indent="-171450">
              <a:spcAft>
                <a:spcPts val="0"/>
              </a:spcAft>
              <a:buFont typeface="Courier New" panose="02070309020205020404" pitchFamily="49" charset="0"/>
              <a:buChar char="o"/>
            </a:pPr>
            <a:r>
              <a:rPr lang="de-DE" sz="1100" dirty="0" smtClean="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Gestaltung </a:t>
            </a:r>
            <a:r>
              <a:rPr lang="de-DE" sz="1100" dirty="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als Vorlage für interaktive Benutzeroberflächen für die Web-Programmierung</a:t>
            </a:r>
            <a:endParaRPr lang="en-US" sz="1100" dirty="0">
              <a:solidFill>
                <a:schemeClr val="tx1">
                  <a:lumMod val="65000"/>
                  <a:lumOff val="35000"/>
                </a:schemeClr>
              </a:solidFill>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dirty="0" smtClean="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Fehlerbehandlung </a:t>
            </a:r>
            <a:r>
              <a:rPr lang="de-DE" sz="1100" dirty="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und Bereinigung, sowie Code-Optimierung </a:t>
            </a:r>
            <a:endParaRPr lang="en-US" sz="1100" dirty="0">
              <a:solidFill>
                <a:schemeClr val="tx1">
                  <a:lumMod val="65000"/>
                  <a:lumOff val="35000"/>
                </a:schemeClr>
              </a:solidFill>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dirty="0" smtClean="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Suchmaschinenoptimierung-SEO</a:t>
            </a:r>
            <a:endParaRPr lang="en-US" sz="1100" dirty="0">
              <a:solidFill>
                <a:schemeClr val="tx1">
                  <a:lumMod val="65000"/>
                  <a:lumOff val="35000"/>
                </a:schemeClr>
              </a:solidFill>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dirty="0" err="1">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Social</a:t>
            </a:r>
            <a:r>
              <a:rPr lang="de-DE" sz="1100" dirty="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rPr>
              <a:t> Media Marketing</a:t>
            </a:r>
            <a:endParaRPr lang="en-US" sz="1100" dirty="0">
              <a:solidFill>
                <a:schemeClr val="tx1">
                  <a:lumMod val="65000"/>
                  <a:lumOff val="35000"/>
                </a:schemeClr>
              </a:solidFill>
              <a:latin typeface="Times New Roman" panose="02020603050405020304" pitchFamily="18" charset="0"/>
              <a:ea typeface="Times New Roman" panose="02020603050405020304" pitchFamily="18" charset="0"/>
            </a:endParaRPr>
          </a:p>
          <a:p>
            <a:pPr>
              <a:spcAft>
                <a:spcPts val="0"/>
              </a:spcAft>
            </a:pPr>
            <a:endParaRPr lang="en-US" sz="11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8524154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Gerader Verbinder 5"/>
          <p:cNvCxnSpPr/>
          <p:nvPr/>
        </p:nvCxnSpPr>
        <p:spPr>
          <a:xfrm>
            <a:off x="558928" y="1266825"/>
            <a:ext cx="0" cy="8105775"/>
          </a:xfrm>
          <a:prstGeom prst="line">
            <a:avLst/>
          </a:prstGeom>
          <a:ln w="41275">
            <a:solidFill>
              <a:srgbClr val="CE1141"/>
            </a:solidFill>
            <a:miter lim="800000"/>
            <a:headEnd type="oval"/>
            <a:tailEnd type="oval"/>
          </a:ln>
        </p:spPr>
        <p:style>
          <a:lnRef idx="1">
            <a:schemeClr val="accent1"/>
          </a:lnRef>
          <a:fillRef idx="0">
            <a:schemeClr val="accent1"/>
          </a:fillRef>
          <a:effectRef idx="0">
            <a:schemeClr val="accent1"/>
          </a:effectRef>
          <a:fontRef idx="minor">
            <a:schemeClr val="tx1"/>
          </a:fontRef>
        </p:style>
      </p:cxnSp>
      <p:sp>
        <p:nvSpPr>
          <p:cNvPr id="8" name="Rechteck 7"/>
          <p:cNvSpPr/>
          <p:nvPr/>
        </p:nvSpPr>
        <p:spPr>
          <a:xfrm>
            <a:off x="-95250" y="228600"/>
            <a:ext cx="7086600" cy="685800"/>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pPr algn="ctr"/>
            <a:endParaRPr lang="en-US" sz="1246"/>
          </a:p>
        </p:txBody>
      </p:sp>
      <p:pic>
        <p:nvPicPr>
          <p:cNvPr id="9" name="Grafik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87935" y="391644"/>
            <a:ext cx="329279" cy="347311"/>
          </a:xfrm>
          <a:prstGeom prst="rect">
            <a:avLst/>
          </a:prstGeom>
        </p:spPr>
      </p:pic>
      <p:sp>
        <p:nvSpPr>
          <p:cNvPr id="10" name="Rechteck 9"/>
          <p:cNvSpPr/>
          <p:nvPr/>
        </p:nvSpPr>
        <p:spPr>
          <a:xfrm>
            <a:off x="558928" y="338536"/>
            <a:ext cx="1307971" cy="453526"/>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r>
              <a:rPr lang="de-DE" sz="2077" dirty="0" smtClean="0">
                <a:solidFill>
                  <a:schemeClr val="bg1"/>
                </a:solidFill>
              </a:rPr>
              <a:t>BAHRAM</a:t>
            </a:r>
            <a:endParaRPr lang="en-US" sz="2077" dirty="0">
              <a:solidFill>
                <a:schemeClr val="bg1"/>
              </a:solidFill>
            </a:endParaRPr>
          </a:p>
        </p:txBody>
      </p:sp>
      <p:sp>
        <p:nvSpPr>
          <p:cNvPr id="17" name="Rechteck 16"/>
          <p:cNvSpPr/>
          <p:nvPr/>
        </p:nvSpPr>
        <p:spPr>
          <a:xfrm>
            <a:off x="926745" y="1594006"/>
            <a:ext cx="2228850"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07/2017-07/2017</a:t>
            </a:r>
            <a:endParaRPr lang="en-US" sz="1200" dirty="0">
              <a:effectLst/>
              <a:latin typeface="Times New Roman" panose="02020603050405020304" pitchFamily="18" charset="0"/>
              <a:ea typeface="Times New Roman" panose="02020603050405020304" pitchFamily="18" charset="0"/>
            </a:endParaRPr>
          </a:p>
        </p:txBody>
      </p:sp>
      <p:sp>
        <p:nvSpPr>
          <p:cNvPr id="18" name="Rechteck 17"/>
          <p:cNvSpPr/>
          <p:nvPr/>
        </p:nvSpPr>
        <p:spPr>
          <a:xfrm>
            <a:off x="1075427" y="1993171"/>
            <a:ext cx="1838965" cy="446276"/>
          </a:xfrm>
          <a:prstGeom prst="rect">
            <a:avLst/>
          </a:prstGeom>
        </p:spPr>
        <p:txBody>
          <a:bodyPr wrap="none">
            <a:spAutoFit/>
          </a:bodyPr>
          <a:lstStyle/>
          <a:p>
            <a:pPr>
              <a:spcAft>
                <a:spcPts val="0"/>
              </a:spcAft>
            </a:pPr>
            <a:r>
              <a:rPr lang="de-DE" sz="1200" b="1" kern="1200" dirty="0">
                <a:solidFill>
                  <a:srgbClr val="595959"/>
                </a:solidFill>
                <a:effectLst/>
                <a:latin typeface="Arial Narrow" panose="020B0606020202030204" pitchFamily="34" charset="0"/>
                <a:ea typeface="Times New Roman" panose="02020603050405020304" pitchFamily="18" charset="0"/>
                <a:cs typeface="Arial" panose="020B0604020202020204" pitchFamily="34" charset="0"/>
              </a:rPr>
              <a:t>Praktikum als IT-Support</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Palmer Hargreaves GmbH, Köln</a:t>
            </a:r>
            <a:endParaRPr lang="en-US" sz="1100" dirty="0">
              <a:solidFill>
                <a:schemeClr val="tx1">
                  <a:lumMod val="75000"/>
                  <a:lumOff val="25000"/>
                </a:schemeClr>
              </a:solidFill>
              <a:effectLst/>
              <a:latin typeface="Times New Roman" panose="02020603050405020304" pitchFamily="18" charset="0"/>
              <a:ea typeface="Times New Roman" panose="02020603050405020304" pitchFamily="18" charset="0"/>
            </a:endParaRPr>
          </a:p>
        </p:txBody>
      </p:sp>
      <p:sp>
        <p:nvSpPr>
          <p:cNvPr id="19" name="Rechteck 18"/>
          <p:cNvSpPr/>
          <p:nvPr/>
        </p:nvSpPr>
        <p:spPr>
          <a:xfrm>
            <a:off x="1040472" y="2620299"/>
            <a:ext cx="4359910" cy="938719"/>
          </a:xfrm>
          <a:prstGeom prst="rect">
            <a:avLst/>
          </a:prstGeom>
        </p:spPr>
        <p:txBody>
          <a:bodyPr wrap="square">
            <a:spAutoFit/>
          </a:bodyPr>
          <a:lstStyle/>
          <a:p>
            <a:pPr marL="171450" indent="-171450">
              <a:spcAft>
                <a:spcPts val="0"/>
              </a:spcAft>
              <a:buFont typeface="Courier New" panose="02070309020205020404" pitchFamily="49" charset="0"/>
              <a:buChar char="o"/>
            </a:pPr>
            <a:r>
              <a:rPr lang="en-US"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Windows </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10 Notebooks – Installation und </a:t>
            </a:r>
            <a:r>
              <a:rPr lang="en-US" sz="1100" kern="1200" dirty="0" err="1"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Konfiguration</a:t>
            </a:r>
            <a:endParaRPr lang="en-US"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endParaRPr>
          </a:p>
          <a:p>
            <a:pPr marL="171450" indent="-171450">
              <a:spcAft>
                <a:spcPts val="0"/>
              </a:spcAft>
              <a:buFont typeface="Courier New" panose="02070309020205020404" pitchFamily="49" charset="0"/>
              <a:buChar char="o"/>
            </a:pPr>
            <a:r>
              <a:rPr lang="en-US"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Helpdesk </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Support (First-Level)</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Inventarisierung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der Hardware-Altbestandteile</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Marktanalyse Multimedia-Systeme</a:t>
            </a:r>
            <a:endParaRPr lang="de-DE" sz="1100" dirty="0">
              <a:solidFill>
                <a:schemeClr val="tx1">
                  <a:lumMod val="65000"/>
                  <a:lumOff val="35000"/>
                </a:schemeClr>
              </a:solidFill>
              <a:latin typeface="Arial Narrow" panose="020B0606020202030204" pitchFamily="34" charset="0"/>
              <a:ea typeface="Times New Roman" panose="02020603050405020304" pitchFamily="18" charset="0"/>
              <a:cs typeface="Arial" panose="020B0604020202020204" pitchFamily="34" charset="0"/>
            </a:endParaRPr>
          </a:p>
          <a:p>
            <a:pPr marL="171450" indent="-171450">
              <a:spcAft>
                <a:spcPts val="0"/>
              </a:spcAft>
              <a:buFont typeface="Courier New" panose="02070309020205020404" pitchFamily="49" charset="0"/>
              <a:buChar char="o"/>
            </a:pP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Marktanalyse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Wiki-Systeme</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p:txBody>
      </p:sp>
      <p:sp>
        <p:nvSpPr>
          <p:cNvPr id="20" name="Rechteck 19"/>
          <p:cNvSpPr/>
          <p:nvPr/>
        </p:nvSpPr>
        <p:spPr>
          <a:xfrm>
            <a:off x="926745" y="3917400"/>
            <a:ext cx="2295525"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01/2017-02/2017 </a:t>
            </a:r>
            <a:endParaRPr lang="en-US" sz="1200" dirty="0">
              <a:effectLst/>
              <a:latin typeface="Times New Roman" panose="02020603050405020304" pitchFamily="18" charset="0"/>
              <a:ea typeface="Times New Roman" panose="02020603050405020304" pitchFamily="18" charset="0"/>
            </a:endParaRPr>
          </a:p>
        </p:txBody>
      </p:sp>
      <p:sp>
        <p:nvSpPr>
          <p:cNvPr id="21" name="Rechteck 20"/>
          <p:cNvSpPr/>
          <p:nvPr/>
        </p:nvSpPr>
        <p:spPr>
          <a:xfrm>
            <a:off x="1075427" y="4387433"/>
            <a:ext cx="4404360" cy="615950"/>
          </a:xfrm>
          <a:prstGeom prst="rect">
            <a:avLst/>
          </a:prstGeom>
        </p:spPr>
        <p:txBody>
          <a:bodyPr wrap="square">
            <a:spAutoFit/>
          </a:bodyPr>
          <a:lstStyle/>
          <a:p>
            <a:pPr>
              <a:spcAft>
                <a:spcPts val="0"/>
              </a:spcAft>
            </a:pPr>
            <a:r>
              <a:rPr lang="de-DE" sz="1200" b="1" kern="1200" dirty="0">
                <a:solidFill>
                  <a:srgbClr val="595959"/>
                </a:solidFill>
                <a:effectLst/>
                <a:latin typeface="Arial Narrow" panose="020B0606020202030204" pitchFamily="34" charset="0"/>
                <a:ea typeface="Times New Roman" panose="02020603050405020304" pitchFamily="18" charset="0"/>
                <a:cs typeface="Arial" panose="020B0604020202020204" pitchFamily="34" charset="0"/>
              </a:rPr>
              <a:t>Arbeitnehmerüberlassung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Mitarbeiter in der Produktion</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Krüger GmbH &amp; Co. KG, Bergisch Gladbach</a:t>
            </a:r>
            <a:r>
              <a:rPr lang="en-US" sz="1100" b="1" kern="1200" dirty="0">
                <a:solidFill>
                  <a:schemeClr val="tx1">
                    <a:lumMod val="75000"/>
                    <a:lumOff val="25000"/>
                  </a:schemeClr>
                </a:solidFill>
                <a:effectLst/>
                <a:latin typeface="Arial Narrow" panose="020B0606020202030204" pitchFamily="34" charset="0"/>
                <a:ea typeface="Times New Roman" panose="02020603050405020304" pitchFamily="18" charset="0"/>
                <a:cs typeface="Arial" panose="020B0604020202020204" pitchFamily="34" charset="0"/>
              </a:rPr>
              <a:t>	</a:t>
            </a:r>
            <a:endParaRPr lang="en-US" sz="1100" dirty="0">
              <a:solidFill>
                <a:schemeClr val="tx1">
                  <a:lumMod val="75000"/>
                  <a:lumOff val="25000"/>
                </a:schemeClr>
              </a:solidFill>
              <a:effectLst/>
              <a:latin typeface="Times New Roman" panose="02020603050405020304" pitchFamily="18" charset="0"/>
              <a:ea typeface="Times New Roman" panose="02020603050405020304" pitchFamily="18" charset="0"/>
            </a:endParaRPr>
          </a:p>
        </p:txBody>
      </p:sp>
      <p:sp>
        <p:nvSpPr>
          <p:cNvPr id="22" name="Rechteck 21"/>
          <p:cNvSpPr/>
          <p:nvPr/>
        </p:nvSpPr>
        <p:spPr>
          <a:xfrm>
            <a:off x="926745" y="5417048"/>
            <a:ext cx="1990725"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06/2016-01/2017</a:t>
            </a:r>
            <a:endParaRPr lang="en-US" sz="1200" dirty="0">
              <a:effectLst/>
              <a:latin typeface="Times New Roman" panose="02020603050405020304" pitchFamily="18" charset="0"/>
              <a:ea typeface="Times New Roman" panose="02020603050405020304" pitchFamily="18" charset="0"/>
            </a:endParaRPr>
          </a:p>
        </p:txBody>
      </p:sp>
      <p:sp>
        <p:nvSpPr>
          <p:cNvPr id="23" name="Rechteck 22"/>
          <p:cNvSpPr/>
          <p:nvPr/>
        </p:nvSpPr>
        <p:spPr>
          <a:xfrm>
            <a:off x="1050570" y="5867396"/>
            <a:ext cx="2031325" cy="446276"/>
          </a:xfrm>
          <a:prstGeom prst="rect">
            <a:avLst/>
          </a:prstGeom>
        </p:spPr>
        <p:txBody>
          <a:bodyPr wrap="none">
            <a:spAutoFit/>
          </a:bodyPr>
          <a:lstStyle/>
          <a:p>
            <a:pPr>
              <a:spcAft>
                <a:spcPts val="0"/>
              </a:spcAft>
            </a:pPr>
            <a:r>
              <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Start-Up Entrepreneur</a:t>
            </a:r>
          </a:p>
          <a:p>
            <a:pPr>
              <a:spcAft>
                <a:spcPts val="0"/>
              </a:spcAft>
            </a:pP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Online Marketing </a:t>
            </a:r>
            <a:r>
              <a:rPr lang="en-US" sz="1100" kern="1200" dirty="0" err="1">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Agentur</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Köln</a:t>
            </a:r>
            <a:r>
              <a:rPr lang="en-US" sz="1100" b="1" kern="1200" dirty="0">
                <a:solidFill>
                  <a:srgbClr val="7F7F7F"/>
                </a:solidFill>
                <a:effectLst/>
                <a:latin typeface="Arial Narrow" panose="020B0606020202030204" pitchFamily="34" charset="0"/>
                <a:ea typeface="Times New Roman" panose="02020603050405020304" pitchFamily="18" charset="0"/>
                <a:cs typeface="Arial" panose="020B0604020202020204" pitchFamily="34" charset="0"/>
              </a:rPr>
              <a:t>	</a:t>
            </a:r>
            <a:endParaRPr lang="en-US" sz="1100" dirty="0">
              <a:effectLst/>
              <a:latin typeface="Times New Roman" panose="02020603050405020304" pitchFamily="18" charset="0"/>
              <a:ea typeface="Times New Roman" panose="02020603050405020304" pitchFamily="18" charset="0"/>
            </a:endParaRPr>
          </a:p>
        </p:txBody>
      </p:sp>
      <p:sp>
        <p:nvSpPr>
          <p:cNvPr id="24" name="Rechteck 23"/>
          <p:cNvSpPr/>
          <p:nvPr/>
        </p:nvSpPr>
        <p:spPr>
          <a:xfrm>
            <a:off x="926745" y="6694446"/>
            <a:ext cx="2038350"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08/2012-01/2015</a:t>
            </a:r>
            <a:endParaRPr lang="en-US" sz="1200" dirty="0">
              <a:effectLst/>
              <a:latin typeface="Times New Roman" panose="02020603050405020304" pitchFamily="18" charset="0"/>
              <a:ea typeface="Times New Roman" panose="02020603050405020304" pitchFamily="18" charset="0"/>
            </a:endParaRPr>
          </a:p>
        </p:txBody>
      </p:sp>
      <p:sp>
        <p:nvSpPr>
          <p:cNvPr id="25" name="Rechteck 24"/>
          <p:cNvSpPr/>
          <p:nvPr/>
        </p:nvSpPr>
        <p:spPr>
          <a:xfrm>
            <a:off x="1075427" y="7191016"/>
            <a:ext cx="1947969" cy="446276"/>
          </a:xfrm>
          <a:prstGeom prst="rect">
            <a:avLst/>
          </a:prstGeom>
        </p:spPr>
        <p:txBody>
          <a:bodyPr wrap="none">
            <a:spAutoFit/>
          </a:bodyPr>
          <a:lstStyle/>
          <a:p>
            <a:pPr>
              <a:spcAft>
                <a:spcPts val="0"/>
              </a:spcAft>
            </a:pPr>
            <a:r>
              <a:rPr lang="de-DE"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Migration nach Deutschland </a:t>
            </a:r>
            <a:r>
              <a:rPr lang="de-DE"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 </a:t>
            </a:r>
            <a:endPar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endParaRPr>
          </a:p>
          <a:p>
            <a:pPr>
              <a:spcAft>
                <a:spcPts val="0"/>
              </a:spcAft>
            </a:pPr>
            <a:r>
              <a:rPr lang="de-DE" sz="1100" dirty="0">
                <a:solidFill>
                  <a:srgbClr val="7F7F7F"/>
                </a:solidFill>
                <a:effectLst/>
                <a:latin typeface="Times New Roman" panose="02020603050405020304" pitchFamily="18" charset="0"/>
                <a:ea typeface="Times New Roman" panose="02020603050405020304" pitchFamily="18" charset="0"/>
              </a:rPr>
              <a:t> </a:t>
            </a:r>
            <a:endParaRPr lang="en-US" sz="1100" dirty="0">
              <a:effectLst/>
              <a:latin typeface="Times New Roman" panose="02020603050405020304" pitchFamily="18" charset="0"/>
              <a:ea typeface="Times New Roman" panose="02020603050405020304" pitchFamily="18" charset="0"/>
            </a:endParaRPr>
          </a:p>
        </p:txBody>
      </p:sp>
      <p:sp>
        <p:nvSpPr>
          <p:cNvPr id="26" name="Rechteck 25"/>
          <p:cNvSpPr/>
          <p:nvPr/>
        </p:nvSpPr>
        <p:spPr>
          <a:xfrm>
            <a:off x="926745" y="7780074"/>
            <a:ext cx="2028825"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07/2000-03/2012</a:t>
            </a:r>
            <a:endParaRPr lang="en-US" sz="1200" dirty="0">
              <a:effectLst/>
              <a:latin typeface="Times New Roman" panose="02020603050405020304" pitchFamily="18" charset="0"/>
              <a:ea typeface="Times New Roman" panose="02020603050405020304" pitchFamily="18" charset="0"/>
            </a:endParaRPr>
          </a:p>
        </p:txBody>
      </p:sp>
      <p:sp>
        <p:nvSpPr>
          <p:cNvPr id="27" name="Rechteck 26"/>
          <p:cNvSpPr/>
          <p:nvPr/>
        </p:nvSpPr>
        <p:spPr>
          <a:xfrm>
            <a:off x="1075427" y="8253965"/>
            <a:ext cx="2595582" cy="784830"/>
          </a:xfrm>
          <a:prstGeom prst="rect">
            <a:avLst/>
          </a:prstGeom>
        </p:spPr>
        <p:txBody>
          <a:bodyPr wrap="none">
            <a:spAutoFit/>
          </a:bodyPr>
          <a:lstStyle/>
          <a:p>
            <a:pPr>
              <a:spcAft>
                <a:spcPts val="0"/>
              </a:spcAft>
            </a:pPr>
            <a:r>
              <a:rPr lang="de-DE"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Maschinenführer/ Kontroller/ Chemikant</a:t>
            </a:r>
            <a:endPar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endParaRPr>
          </a:p>
          <a:p>
            <a:pPr>
              <a:spcAft>
                <a:spcPts val="0"/>
              </a:spcAft>
            </a:pPr>
            <a:r>
              <a:rPr lang="de-DE" sz="1100" kern="1200" dirty="0" err="1">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Khouzestan</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err="1">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Petrochemical</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Co., </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Branche: Industriebetrieb, Erdölraffinerie</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a:spcAft>
                <a:spcPts val="0"/>
              </a:spcAft>
            </a:pPr>
            <a:r>
              <a:rPr lang="de-DE" sz="1100" kern="1200" dirty="0" err="1">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Khouzestan</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Iran</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346698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2147" y="3883990"/>
            <a:ext cx="323561" cy="352655"/>
          </a:xfrm>
          <a:prstGeom prst="rect">
            <a:avLst/>
          </a:prstGeom>
        </p:spPr>
      </p:pic>
      <p:sp>
        <p:nvSpPr>
          <p:cNvPr id="8" name="Rechteck 7"/>
          <p:cNvSpPr/>
          <p:nvPr/>
        </p:nvSpPr>
        <p:spPr>
          <a:xfrm>
            <a:off x="-95250" y="228600"/>
            <a:ext cx="7086600" cy="685800"/>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pPr algn="ctr"/>
            <a:endParaRPr lang="en-US" sz="1246"/>
          </a:p>
        </p:txBody>
      </p:sp>
      <p:pic>
        <p:nvPicPr>
          <p:cNvPr id="9" name="Grafik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7935" y="391644"/>
            <a:ext cx="329279" cy="347311"/>
          </a:xfrm>
          <a:prstGeom prst="rect">
            <a:avLst/>
          </a:prstGeom>
        </p:spPr>
      </p:pic>
      <p:sp>
        <p:nvSpPr>
          <p:cNvPr id="10" name="Rechteck 9"/>
          <p:cNvSpPr/>
          <p:nvPr/>
        </p:nvSpPr>
        <p:spPr>
          <a:xfrm>
            <a:off x="558928" y="338536"/>
            <a:ext cx="1307971" cy="453526"/>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r>
              <a:rPr lang="de-DE" sz="2077" dirty="0" smtClean="0">
                <a:solidFill>
                  <a:schemeClr val="bg1"/>
                </a:solidFill>
              </a:rPr>
              <a:t>BAHRAM</a:t>
            </a:r>
            <a:endParaRPr lang="en-US" sz="2077" dirty="0">
              <a:solidFill>
                <a:schemeClr val="bg1"/>
              </a:solidFill>
            </a:endParaRPr>
          </a:p>
        </p:txBody>
      </p:sp>
      <p:cxnSp>
        <p:nvCxnSpPr>
          <p:cNvPr id="6" name="Gerader Verbinder 5"/>
          <p:cNvCxnSpPr/>
          <p:nvPr/>
        </p:nvCxnSpPr>
        <p:spPr>
          <a:xfrm>
            <a:off x="558928" y="1266825"/>
            <a:ext cx="0" cy="8105775"/>
          </a:xfrm>
          <a:prstGeom prst="line">
            <a:avLst/>
          </a:prstGeom>
          <a:ln w="41275">
            <a:solidFill>
              <a:srgbClr val="CE1141"/>
            </a:solidFill>
            <a:miter lim="800000"/>
            <a:headEnd type="oval"/>
            <a:tailEnd type="oval"/>
          </a:ln>
        </p:spPr>
        <p:style>
          <a:lnRef idx="1">
            <a:schemeClr val="accent1"/>
          </a:lnRef>
          <a:fillRef idx="0">
            <a:schemeClr val="accent1"/>
          </a:fillRef>
          <a:effectRef idx="0">
            <a:schemeClr val="accent1"/>
          </a:effectRef>
          <a:fontRef idx="minor">
            <a:schemeClr val="tx1"/>
          </a:fontRef>
        </p:style>
      </p:cxnSp>
      <p:pic>
        <p:nvPicPr>
          <p:cNvPr id="7" name="Grafik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258205">
            <a:off x="434020" y="1775718"/>
            <a:ext cx="250667" cy="273207"/>
          </a:xfrm>
          <a:prstGeom prst="rect">
            <a:avLst/>
          </a:prstGeom>
        </p:spPr>
      </p:pic>
      <p:sp>
        <p:nvSpPr>
          <p:cNvPr id="11" name="Rechteck 10"/>
          <p:cNvSpPr/>
          <p:nvPr/>
        </p:nvSpPr>
        <p:spPr>
          <a:xfrm>
            <a:off x="799172" y="1759113"/>
            <a:ext cx="1374030" cy="307777"/>
          </a:xfrm>
          <a:prstGeom prst="rect">
            <a:avLst/>
          </a:prstGeom>
        </p:spPr>
        <p:txBody>
          <a:bodyPr wrap="none">
            <a:spAutoFit/>
          </a:bodyPr>
          <a:lstStyle/>
          <a:p>
            <a:r>
              <a:rPr lang="en-US" sz="1400" b="1" dirty="0" err="1">
                <a:solidFill>
                  <a:srgbClr val="CE1141"/>
                </a:solidFill>
                <a:latin typeface="Arial" panose="020B0604020202020204" pitchFamily="34" charset="0"/>
              </a:rPr>
              <a:t>Weiterbildung</a:t>
            </a:r>
            <a:endParaRPr lang="en-US" sz="1400" dirty="0">
              <a:solidFill>
                <a:srgbClr val="CE1141"/>
              </a:solidFill>
            </a:endParaRPr>
          </a:p>
        </p:txBody>
      </p:sp>
      <p:sp>
        <p:nvSpPr>
          <p:cNvPr id="12" name="Rechteck 11"/>
          <p:cNvSpPr/>
          <p:nvPr/>
        </p:nvSpPr>
        <p:spPr>
          <a:xfrm>
            <a:off x="941387" y="2431166"/>
            <a:ext cx="1952625"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05/2018-02/2019 </a:t>
            </a:r>
            <a:endParaRPr lang="en-US" sz="1200" dirty="0">
              <a:effectLst/>
              <a:latin typeface="Times New Roman" panose="02020603050405020304" pitchFamily="18" charset="0"/>
              <a:ea typeface="Times New Roman" panose="02020603050405020304" pitchFamily="18" charset="0"/>
            </a:endParaRPr>
          </a:p>
        </p:txBody>
      </p:sp>
      <p:sp>
        <p:nvSpPr>
          <p:cNvPr id="13" name="Rechteck 12"/>
          <p:cNvSpPr/>
          <p:nvPr/>
        </p:nvSpPr>
        <p:spPr>
          <a:xfrm>
            <a:off x="1074290" y="2840799"/>
            <a:ext cx="4404360" cy="2862322"/>
          </a:xfrm>
          <a:prstGeom prst="rect">
            <a:avLst/>
          </a:prstGeom>
        </p:spPr>
        <p:txBody>
          <a:bodyPr wrap="square">
            <a:spAutoFit/>
          </a:bodyPr>
          <a:lstStyle/>
          <a:p>
            <a:pPr>
              <a:spcAft>
                <a:spcPts val="0"/>
              </a:spcAft>
            </a:pPr>
            <a:r>
              <a:rPr lang="en-US" sz="1200" b="1" dirty="0" err="1">
                <a:solidFill>
                  <a:srgbClr val="595959"/>
                </a:solidFill>
                <a:latin typeface="Arial Narrow" panose="020B0606020202030204" pitchFamily="34" charset="0"/>
                <a:ea typeface="Times New Roman" panose="02020603050405020304" pitchFamily="18" charset="0"/>
                <a:cs typeface="Arial" panose="020B0604020202020204" pitchFamily="34" charset="0"/>
              </a:rPr>
              <a:t>Modulare</a:t>
            </a:r>
            <a:r>
              <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 </a:t>
            </a:r>
            <a:r>
              <a:rPr lang="en-US" sz="1200" b="1" dirty="0" err="1">
                <a:solidFill>
                  <a:srgbClr val="595959"/>
                </a:solidFill>
                <a:latin typeface="Arial Narrow" panose="020B0606020202030204" pitchFamily="34" charset="0"/>
                <a:ea typeface="Times New Roman" panose="02020603050405020304" pitchFamily="18" charset="0"/>
                <a:cs typeface="Arial" panose="020B0604020202020204" pitchFamily="34" charset="0"/>
              </a:rPr>
              <a:t>Qualifizierung</a:t>
            </a:r>
            <a:r>
              <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 Multimedia</a:t>
            </a:r>
          </a:p>
          <a:p>
            <a:pPr>
              <a:spcAft>
                <a:spcPts val="0"/>
              </a:spcAft>
            </a:pP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Web-Development</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a:spcAft>
                <a:spcPts val="0"/>
              </a:spcAft>
            </a:pPr>
            <a:r>
              <a:rPr lang="en-US" sz="1100" kern="1200" dirty="0" err="1">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Comcave.College</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GmbH, Köln</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a:spcAft>
                <a:spcPts val="0"/>
              </a:spcAft>
            </a:pPr>
            <a:r>
              <a:rPr lang="en-US" sz="1100" b="1" kern="1200" dirty="0">
                <a:solidFill>
                  <a:srgbClr val="595959"/>
                </a:solidFill>
                <a:effectLst/>
                <a:latin typeface="Arial Narrow" panose="020B0606020202030204" pitchFamily="34" charset="0"/>
                <a:ea typeface="Times New Roman" panose="02020603050405020304" pitchFamily="18" charset="0"/>
                <a:cs typeface="Arial" panose="020B0604020202020204" pitchFamily="34" charset="0"/>
              </a:rPr>
              <a:t>	</a:t>
            </a:r>
            <a:endParaRPr lang="en-US" sz="1100" dirty="0">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en-US" sz="1100" b="1"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HTML5</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CSS</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Adobe </a:t>
            </a:r>
            <a:r>
              <a:rPr lang="de-DE" sz="1100" kern="1200" dirty="0" err="1">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InDesign</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Typo3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CMS8		Anwendung</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Java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Script1.8		</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PHP7.0</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Dynamische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Webseiten</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PHP5.4</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de-DE"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Web-Programmierung</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en-US"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OOP</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en-US"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Template Engine               </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(Smarty)</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en-US"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Framework                        </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a:t>
            </a:r>
            <a:r>
              <a:rPr lang="en-US" sz="1100" kern="1200" dirty="0" err="1">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Codingnitor</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 Zend)	</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en-US" sz="1100" kern="1200" dirty="0" err="1"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Datenbank</a:t>
            </a:r>
            <a:r>
              <a:rPr lang="en-US"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(SQL)	</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Courier New" panose="02070309020205020404" pitchFamily="49" charset="0"/>
              <a:buChar char="o"/>
            </a:pP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a:t>
            </a:r>
            <a:r>
              <a:rPr lang="en-US" sz="1100" kern="1200" dirty="0" smtClean="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SEO </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Online Marketing – Social Media Manager</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p:txBody>
      </p:sp>
      <p:sp>
        <p:nvSpPr>
          <p:cNvPr id="14" name="Rechteck 13"/>
          <p:cNvSpPr/>
          <p:nvPr/>
        </p:nvSpPr>
        <p:spPr>
          <a:xfrm>
            <a:off x="941387" y="5847715"/>
            <a:ext cx="2152650"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12/2015-06/2016</a:t>
            </a:r>
            <a:endParaRPr lang="en-US" sz="1200" dirty="0">
              <a:effectLst/>
              <a:latin typeface="Times New Roman" panose="02020603050405020304" pitchFamily="18" charset="0"/>
              <a:ea typeface="Times New Roman" panose="02020603050405020304" pitchFamily="18" charset="0"/>
            </a:endParaRPr>
          </a:p>
        </p:txBody>
      </p:sp>
      <p:sp>
        <p:nvSpPr>
          <p:cNvPr id="15" name="Rechteck 14"/>
          <p:cNvSpPr/>
          <p:nvPr/>
        </p:nvSpPr>
        <p:spPr>
          <a:xfrm>
            <a:off x="1074290" y="6261549"/>
            <a:ext cx="3531736" cy="446276"/>
          </a:xfrm>
          <a:prstGeom prst="rect">
            <a:avLst/>
          </a:prstGeom>
        </p:spPr>
        <p:txBody>
          <a:bodyPr wrap="none">
            <a:spAutoFit/>
          </a:bodyPr>
          <a:lstStyle/>
          <a:p>
            <a:pPr>
              <a:spcAft>
                <a:spcPts val="0"/>
              </a:spcAft>
            </a:pPr>
            <a:r>
              <a:rPr lang="de-DE"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Berufsbezogene Sprachförderung (Niveau B2)</a:t>
            </a:r>
            <a:endPar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endParaRPr>
          </a:p>
          <a:p>
            <a:pPr>
              <a:spcAft>
                <a:spcPts val="0"/>
              </a:spcAft>
            </a:pP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Bénédict International Language &amp; Business School GmbH, Köln</a:t>
            </a:r>
            <a:r>
              <a:rPr lang="de-DE" sz="1100" kern="1200" dirty="0">
                <a:solidFill>
                  <a:srgbClr val="595959"/>
                </a:solidFill>
                <a:effectLst/>
                <a:latin typeface="Arial Narrow" panose="020B0606020202030204" pitchFamily="34" charset="0"/>
                <a:ea typeface="Times New Roman" panose="02020603050405020304" pitchFamily="18" charset="0"/>
                <a:cs typeface="Arial" panose="020B0604020202020204" pitchFamily="34" charset="0"/>
              </a:rPr>
              <a:t> </a:t>
            </a:r>
            <a:endParaRPr lang="en-US" sz="1100" dirty="0">
              <a:effectLst/>
              <a:latin typeface="Times New Roman" panose="02020603050405020304" pitchFamily="18" charset="0"/>
              <a:ea typeface="Times New Roman" panose="02020603050405020304" pitchFamily="18" charset="0"/>
            </a:endParaRPr>
          </a:p>
        </p:txBody>
      </p:sp>
      <p:sp>
        <p:nvSpPr>
          <p:cNvPr id="16" name="Rechteck 15"/>
          <p:cNvSpPr/>
          <p:nvPr/>
        </p:nvSpPr>
        <p:spPr>
          <a:xfrm>
            <a:off x="941387" y="6835135"/>
            <a:ext cx="2143125"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11/2015-12/2015</a:t>
            </a:r>
            <a:endParaRPr lang="en-US" sz="1200" dirty="0">
              <a:effectLst/>
              <a:latin typeface="Times New Roman" panose="02020603050405020304" pitchFamily="18" charset="0"/>
              <a:ea typeface="Times New Roman" panose="02020603050405020304" pitchFamily="18" charset="0"/>
            </a:endParaRPr>
          </a:p>
        </p:txBody>
      </p:sp>
      <p:sp>
        <p:nvSpPr>
          <p:cNvPr id="18" name="Rechteck 17"/>
          <p:cNvSpPr/>
          <p:nvPr/>
        </p:nvSpPr>
        <p:spPr>
          <a:xfrm>
            <a:off x="1074290" y="7225742"/>
            <a:ext cx="3531736" cy="446276"/>
          </a:xfrm>
          <a:prstGeom prst="rect">
            <a:avLst/>
          </a:prstGeom>
        </p:spPr>
        <p:txBody>
          <a:bodyPr wrap="none">
            <a:spAutoFit/>
          </a:bodyPr>
          <a:lstStyle/>
          <a:p>
            <a:pPr>
              <a:spcAft>
                <a:spcPts val="0"/>
              </a:spcAft>
            </a:pPr>
            <a:r>
              <a:rPr lang="en-US" sz="1200" b="1" dirty="0" err="1">
                <a:solidFill>
                  <a:srgbClr val="595959"/>
                </a:solidFill>
                <a:latin typeface="Arial Narrow" panose="020B0606020202030204" pitchFamily="34" charset="0"/>
                <a:ea typeface="Times New Roman" panose="02020603050405020304" pitchFamily="18" charset="0"/>
                <a:cs typeface="Arial" panose="020B0604020202020204" pitchFamily="34" charset="0"/>
              </a:rPr>
              <a:t>Orientierungskurs</a:t>
            </a:r>
            <a:endPar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endParaRPr>
          </a:p>
          <a:p>
            <a:pPr>
              <a:spcAft>
                <a:spcPts val="0"/>
              </a:spcAft>
            </a:pPr>
            <a:r>
              <a:rPr lang="en-US" sz="1100" kern="1200" dirty="0" err="1">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Bénédict</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International Language &amp; Business School GmbH, Köln </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p:txBody>
      </p:sp>
      <p:sp>
        <p:nvSpPr>
          <p:cNvPr id="19" name="Rechteck 18"/>
          <p:cNvSpPr/>
          <p:nvPr/>
        </p:nvSpPr>
        <p:spPr>
          <a:xfrm>
            <a:off x="941386" y="7794965"/>
            <a:ext cx="2143125"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lstStyle/>
          <a:p>
            <a:pPr marL="171450" indent="-171450">
              <a:spcAft>
                <a:spcPts val="0"/>
              </a:spcAft>
              <a:buFont typeface="Wingdings" panose="05000000000000000000" pitchFamily="2" charset="2"/>
              <a:buChar char="Ø"/>
            </a:pPr>
            <a:r>
              <a:rPr lang="de-DE" sz="1000" b="1" kern="1200" spc="300">
                <a:solidFill>
                  <a:srgbClr val="BFBFBF"/>
                </a:solidFill>
                <a:effectLst/>
                <a:latin typeface="Arial Narrow" panose="020B0606020202030204" pitchFamily="34" charset="0"/>
                <a:ea typeface="Times New Roman" panose="02020603050405020304" pitchFamily="18" charset="0"/>
                <a:cs typeface="Arial" panose="020B0604020202020204" pitchFamily="34" charset="0"/>
              </a:rPr>
              <a:t>02/2015-06/2015</a:t>
            </a:r>
            <a:endParaRPr lang="en-US" sz="1200">
              <a:effectLst/>
              <a:latin typeface="Times New Roman" panose="02020603050405020304" pitchFamily="18" charset="0"/>
              <a:ea typeface="Times New Roman" panose="02020603050405020304" pitchFamily="18" charset="0"/>
            </a:endParaRPr>
          </a:p>
        </p:txBody>
      </p:sp>
      <p:sp>
        <p:nvSpPr>
          <p:cNvPr id="20" name="Rechteck 19"/>
          <p:cNvSpPr/>
          <p:nvPr/>
        </p:nvSpPr>
        <p:spPr>
          <a:xfrm>
            <a:off x="1074290" y="8240735"/>
            <a:ext cx="3531736" cy="446276"/>
          </a:xfrm>
          <a:prstGeom prst="rect">
            <a:avLst/>
          </a:prstGeom>
        </p:spPr>
        <p:txBody>
          <a:bodyPr wrap="none">
            <a:spAutoFit/>
          </a:bodyPr>
          <a:lstStyle/>
          <a:p>
            <a:pPr>
              <a:spcAft>
                <a:spcPts val="0"/>
              </a:spcAft>
            </a:pPr>
            <a:r>
              <a:rPr lang="en-US" sz="1200" b="1" dirty="0" err="1">
                <a:solidFill>
                  <a:srgbClr val="595959"/>
                </a:solidFill>
                <a:latin typeface="Arial Narrow" panose="020B0606020202030204" pitchFamily="34" charset="0"/>
                <a:ea typeface="Times New Roman" panose="02020603050405020304" pitchFamily="18" charset="0"/>
                <a:cs typeface="Arial" panose="020B0604020202020204" pitchFamily="34" charset="0"/>
              </a:rPr>
              <a:t>Integrationskurs</a:t>
            </a:r>
            <a:endPar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endParaRPr>
          </a:p>
          <a:p>
            <a:pPr>
              <a:spcAft>
                <a:spcPts val="0"/>
              </a:spcAft>
            </a:pPr>
            <a:r>
              <a:rPr lang="en-US" sz="1100" kern="1200" dirty="0" err="1">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Bénédict</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 International Language &amp; Business School GmbH, Köln </a:t>
            </a:r>
            <a:endParaRPr lang="en-US" sz="11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65514115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2147" y="3883990"/>
            <a:ext cx="323561" cy="352655"/>
          </a:xfrm>
          <a:prstGeom prst="rect">
            <a:avLst/>
          </a:prstGeom>
        </p:spPr>
      </p:pic>
      <p:sp>
        <p:nvSpPr>
          <p:cNvPr id="8" name="Rechteck 7"/>
          <p:cNvSpPr/>
          <p:nvPr/>
        </p:nvSpPr>
        <p:spPr>
          <a:xfrm>
            <a:off x="-95250" y="228600"/>
            <a:ext cx="7086600" cy="685800"/>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pPr algn="ctr"/>
            <a:endParaRPr lang="en-US" sz="1246">
              <a:latin typeface="Roboto" panose="02000000000000000000" pitchFamily="2" charset="0"/>
              <a:ea typeface="Roboto" panose="02000000000000000000" pitchFamily="2" charset="0"/>
            </a:endParaRPr>
          </a:p>
        </p:txBody>
      </p:sp>
      <p:pic>
        <p:nvPicPr>
          <p:cNvPr id="9" name="Grafik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7935" y="391644"/>
            <a:ext cx="329279" cy="347311"/>
          </a:xfrm>
          <a:prstGeom prst="rect">
            <a:avLst/>
          </a:prstGeom>
        </p:spPr>
      </p:pic>
      <p:sp>
        <p:nvSpPr>
          <p:cNvPr id="10" name="Rechteck 9"/>
          <p:cNvSpPr/>
          <p:nvPr/>
        </p:nvSpPr>
        <p:spPr>
          <a:xfrm>
            <a:off x="558928" y="338536"/>
            <a:ext cx="1307971" cy="453526"/>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r>
              <a:rPr lang="de-DE" sz="2077" dirty="0" smtClean="0">
                <a:solidFill>
                  <a:schemeClr val="bg1"/>
                </a:solidFill>
                <a:latin typeface="Roboto" panose="02000000000000000000" pitchFamily="2" charset="0"/>
                <a:ea typeface="Roboto" panose="02000000000000000000" pitchFamily="2" charset="0"/>
              </a:rPr>
              <a:t>BAHRAM</a:t>
            </a:r>
            <a:endParaRPr lang="en-US" sz="2077" dirty="0">
              <a:solidFill>
                <a:schemeClr val="bg1"/>
              </a:solidFill>
              <a:latin typeface="Roboto" panose="02000000000000000000" pitchFamily="2" charset="0"/>
              <a:ea typeface="Roboto" panose="02000000000000000000" pitchFamily="2" charset="0"/>
            </a:endParaRPr>
          </a:p>
        </p:txBody>
      </p:sp>
      <p:cxnSp>
        <p:nvCxnSpPr>
          <p:cNvPr id="11" name="Gerader Verbinder 10"/>
          <p:cNvCxnSpPr/>
          <p:nvPr/>
        </p:nvCxnSpPr>
        <p:spPr>
          <a:xfrm>
            <a:off x="558928" y="1266825"/>
            <a:ext cx="0" cy="8105775"/>
          </a:xfrm>
          <a:prstGeom prst="line">
            <a:avLst/>
          </a:prstGeom>
          <a:ln w="41275">
            <a:solidFill>
              <a:srgbClr val="CE1141"/>
            </a:solidFill>
            <a:miter lim="800000"/>
            <a:headEnd type="oval"/>
            <a:tailEnd type="oval"/>
          </a:ln>
        </p:spPr>
        <p:style>
          <a:lnRef idx="1">
            <a:schemeClr val="accent1"/>
          </a:lnRef>
          <a:fillRef idx="0">
            <a:schemeClr val="accent1"/>
          </a:fillRef>
          <a:effectRef idx="0">
            <a:schemeClr val="accent1"/>
          </a:effectRef>
          <a:fontRef idx="minor">
            <a:schemeClr val="tx1"/>
          </a:fontRef>
        </p:style>
      </p:cxnSp>
      <p:pic>
        <p:nvPicPr>
          <p:cNvPr id="12" name="Grafik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258205">
            <a:off x="434020" y="1775718"/>
            <a:ext cx="250667" cy="273207"/>
          </a:xfrm>
          <a:prstGeom prst="rect">
            <a:avLst/>
          </a:prstGeom>
        </p:spPr>
      </p:pic>
      <p:sp>
        <p:nvSpPr>
          <p:cNvPr id="13" name="Rechteck 12"/>
          <p:cNvSpPr/>
          <p:nvPr/>
        </p:nvSpPr>
        <p:spPr>
          <a:xfrm>
            <a:off x="799172" y="1759113"/>
            <a:ext cx="1944763" cy="307777"/>
          </a:xfrm>
          <a:prstGeom prst="rect">
            <a:avLst/>
          </a:prstGeom>
        </p:spPr>
        <p:txBody>
          <a:bodyPr wrap="none">
            <a:spAutoFit/>
          </a:bodyPr>
          <a:lstStyle/>
          <a:p>
            <a:r>
              <a:rPr lang="en-US" sz="1400" b="1" dirty="0" err="1">
                <a:solidFill>
                  <a:srgbClr val="CE1141"/>
                </a:solidFill>
                <a:latin typeface="Roboto" panose="02000000000000000000" pitchFamily="2" charset="0"/>
                <a:ea typeface="Roboto" panose="02000000000000000000" pitchFamily="2" charset="0"/>
              </a:rPr>
              <a:t>Akademische</a:t>
            </a:r>
            <a:r>
              <a:rPr lang="en-US" sz="1400" b="1" dirty="0">
                <a:solidFill>
                  <a:srgbClr val="CE1141"/>
                </a:solidFill>
                <a:latin typeface="Roboto" panose="02000000000000000000" pitchFamily="2" charset="0"/>
                <a:ea typeface="Roboto" panose="02000000000000000000" pitchFamily="2" charset="0"/>
              </a:rPr>
              <a:t> </a:t>
            </a:r>
            <a:r>
              <a:rPr lang="en-US" sz="1400" b="1" dirty="0" err="1">
                <a:solidFill>
                  <a:srgbClr val="CE1141"/>
                </a:solidFill>
                <a:latin typeface="Roboto" panose="02000000000000000000" pitchFamily="2" charset="0"/>
                <a:ea typeface="Roboto" panose="02000000000000000000" pitchFamily="2" charset="0"/>
              </a:rPr>
              <a:t>Bildung</a:t>
            </a:r>
            <a:endParaRPr lang="en-US" sz="1400" dirty="0">
              <a:solidFill>
                <a:srgbClr val="CE1141"/>
              </a:solidFill>
              <a:latin typeface="Roboto" panose="02000000000000000000" pitchFamily="2" charset="0"/>
              <a:ea typeface="Roboto" panose="02000000000000000000" pitchFamily="2" charset="0"/>
            </a:endParaRPr>
          </a:p>
        </p:txBody>
      </p:sp>
      <p:sp>
        <p:nvSpPr>
          <p:cNvPr id="14" name="Rechteck 13"/>
          <p:cNvSpPr/>
          <p:nvPr/>
        </p:nvSpPr>
        <p:spPr>
          <a:xfrm>
            <a:off x="949960" y="2329815"/>
            <a:ext cx="1554480"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Roboto" panose="02000000000000000000" pitchFamily="2" charset="0"/>
                <a:ea typeface="Roboto" panose="02000000000000000000" pitchFamily="2" charset="0"/>
                <a:cs typeface="Arial" panose="020B0604020202020204" pitchFamily="34" charset="0"/>
              </a:rPr>
              <a:t>2005-2010</a:t>
            </a:r>
            <a:endParaRPr lang="en-US" sz="1200" dirty="0">
              <a:effectLst/>
              <a:latin typeface="Roboto" panose="02000000000000000000" pitchFamily="2" charset="0"/>
              <a:ea typeface="Roboto" panose="02000000000000000000" pitchFamily="2" charset="0"/>
            </a:endParaRPr>
          </a:p>
        </p:txBody>
      </p:sp>
      <p:sp>
        <p:nvSpPr>
          <p:cNvPr id="15" name="Rechteck 14"/>
          <p:cNvSpPr/>
          <p:nvPr/>
        </p:nvSpPr>
        <p:spPr>
          <a:xfrm>
            <a:off x="1077912" y="2727102"/>
            <a:ext cx="4724370" cy="630942"/>
          </a:xfrm>
          <a:prstGeom prst="rect">
            <a:avLst/>
          </a:prstGeom>
        </p:spPr>
        <p:txBody>
          <a:bodyPr wrap="none">
            <a:spAutoFit/>
          </a:bodyPr>
          <a:lstStyle/>
          <a:p>
            <a:pPr>
              <a:spcAft>
                <a:spcPts val="0"/>
              </a:spcAft>
            </a:pPr>
            <a:r>
              <a:rPr lang="en-US" sz="1200" b="1" dirty="0" err="1">
                <a:solidFill>
                  <a:srgbClr val="595959"/>
                </a:solidFill>
                <a:latin typeface="Arial Narrow" panose="020B0606020202030204" pitchFamily="34" charset="0"/>
                <a:ea typeface="Times New Roman" panose="02020603050405020304" pitchFamily="18" charset="0"/>
                <a:cs typeface="Arial" panose="020B0604020202020204" pitchFamily="34" charset="0"/>
              </a:rPr>
              <a:t>Berufsbegleitendes</a:t>
            </a:r>
            <a:r>
              <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 </a:t>
            </a:r>
            <a:r>
              <a:rPr lang="en-US" sz="1200" b="1" dirty="0" err="1">
                <a:solidFill>
                  <a:srgbClr val="595959"/>
                </a:solidFill>
                <a:latin typeface="Arial Narrow" panose="020B0606020202030204" pitchFamily="34" charset="0"/>
                <a:ea typeface="Times New Roman" panose="02020603050405020304" pitchFamily="18" charset="0"/>
                <a:cs typeface="Arial" panose="020B0604020202020204" pitchFamily="34" charset="0"/>
              </a:rPr>
              <a:t>Studium</a:t>
            </a:r>
            <a:endPar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endParaRPr>
          </a:p>
          <a:p>
            <a:pPr>
              <a:spcAft>
                <a:spcPts val="0"/>
              </a:spcAft>
            </a:pPr>
            <a:r>
              <a:rPr lang="en-US" sz="1100" dirty="0">
                <a:solidFill>
                  <a:schemeClr val="tx1">
                    <a:lumMod val="65000"/>
                    <a:lumOff val="35000"/>
                  </a:schemeClr>
                </a:solidFill>
                <a:latin typeface="Roboto" panose="02000000000000000000" pitchFamily="2" charset="0"/>
                <a:ea typeface="Roboto" panose="02000000000000000000" pitchFamily="2" charset="0"/>
                <a:cs typeface="Arial" panose="020B0604020202020204" pitchFamily="34" charset="0"/>
              </a:rPr>
              <a:t>Computer Engineering Bachelor </a:t>
            </a:r>
            <a:r>
              <a:rPr lang="en-US" sz="1100" kern="1200" dirty="0">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of Science (B.Sc.) </a:t>
            </a:r>
            <a:r>
              <a:rPr lang="en-US" sz="1100" kern="1200" dirty="0" err="1">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Schwerpunkt</a:t>
            </a:r>
            <a:r>
              <a:rPr lang="en-US" sz="1100" kern="1200" dirty="0">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 Software</a:t>
            </a:r>
            <a:endParaRPr lang="en-US" sz="1100" dirty="0">
              <a:solidFill>
                <a:schemeClr val="tx1">
                  <a:lumMod val="65000"/>
                  <a:lumOff val="35000"/>
                </a:schemeClr>
              </a:solidFill>
              <a:effectLst/>
              <a:latin typeface="Roboto" panose="02000000000000000000" pitchFamily="2" charset="0"/>
              <a:ea typeface="Roboto" panose="02000000000000000000" pitchFamily="2" charset="0"/>
            </a:endParaRPr>
          </a:p>
          <a:p>
            <a:pPr>
              <a:spcAft>
                <a:spcPts val="0"/>
              </a:spcAft>
            </a:pPr>
            <a:r>
              <a:rPr lang="de-DE" sz="1100" kern="1200" dirty="0">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Universität </a:t>
            </a:r>
            <a:r>
              <a:rPr lang="de-DE" sz="1100" kern="1200" dirty="0" err="1">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Mahshahr</a:t>
            </a:r>
            <a:r>
              <a:rPr lang="de-DE" sz="1100" kern="1200" dirty="0">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 Iran</a:t>
            </a:r>
            <a:endParaRPr lang="en-US" sz="1100" dirty="0">
              <a:solidFill>
                <a:schemeClr val="tx1">
                  <a:lumMod val="65000"/>
                  <a:lumOff val="35000"/>
                </a:schemeClr>
              </a:solidFill>
              <a:effectLst/>
              <a:latin typeface="Roboto" panose="02000000000000000000" pitchFamily="2" charset="0"/>
              <a:ea typeface="Roboto" panose="02000000000000000000" pitchFamily="2" charset="0"/>
            </a:endParaRPr>
          </a:p>
        </p:txBody>
      </p:sp>
      <p:pic>
        <p:nvPicPr>
          <p:cNvPr id="16" name="Grafik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258205">
            <a:off x="446720" y="4417318"/>
            <a:ext cx="250667" cy="273207"/>
          </a:xfrm>
          <a:prstGeom prst="rect">
            <a:avLst/>
          </a:prstGeom>
        </p:spPr>
      </p:pic>
      <p:sp>
        <p:nvSpPr>
          <p:cNvPr id="17" name="Rechteck 16"/>
          <p:cNvSpPr/>
          <p:nvPr/>
        </p:nvSpPr>
        <p:spPr>
          <a:xfrm>
            <a:off x="811872" y="4400713"/>
            <a:ext cx="1241045" cy="307777"/>
          </a:xfrm>
          <a:prstGeom prst="rect">
            <a:avLst/>
          </a:prstGeom>
        </p:spPr>
        <p:txBody>
          <a:bodyPr wrap="none">
            <a:spAutoFit/>
          </a:bodyPr>
          <a:lstStyle/>
          <a:p>
            <a:r>
              <a:rPr lang="en-US" sz="1400" b="1" dirty="0" err="1">
                <a:solidFill>
                  <a:srgbClr val="CE1141"/>
                </a:solidFill>
                <a:latin typeface="Roboto" panose="02000000000000000000" pitchFamily="2" charset="0"/>
                <a:ea typeface="Roboto" panose="02000000000000000000" pitchFamily="2" charset="0"/>
              </a:rPr>
              <a:t>Schulbildung</a:t>
            </a:r>
            <a:endParaRPr lang="en-US" sz="1400" dirty="0">
              <a:solidFill>
                <a:srgbClr val="CE1141"/>
              </a:solidFill>
              <a:latin typeface="Roboto" panose="02000000000000000000" pitchFamily="2" charset="0"/>
              <a:ea typeface="Roboto" panose="02000000000000000000" pitchFamily="2" charset="0"/>
            </a:endParaRPr>
          </a:p>
        </p:txBody>
      </p:sp>
      <p:sp>
        <p:nvSpPr>
          <p:cNvPr id="18" name="Rechteck 17"/>
          <p:cNvSpPr/>
          <p:nvPr/>
        </p:nvSpPr>
        <p:spPr>
          <a:xfrm>
            <a:off x="949960" y="4925566"/>
            <a:ext cx="1554480"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spcAft>
                <a:spcPts val="0"/>
              </a:spcAft>
              <a:buFont typeface="Wingdings" panose="05000000000000000000" pitchFamily="2" charset="2"/>
              <a:buChar char="Ø"/>
            </a:pPr>
            <a:r>
              <a:rPr lang="de-DE" sz="1000" b="1" kern="1200" spc="300">
                <a:solidFill>
                  <a:srgbClr val="BFBFBF"/>
                </a:solidFill>
                <a:effectLst/>
                <a:latin typeface="Roboto" panose="02000000000000000000" pitchFamily="2" charset="0"/>
                <a:ea typeface="Roboto" panose="02000000000000000000" pitchFamily="2" charset="0"/>
                <a:cs typeface="Arial" panose="020B0604020202020204" pitchFamily="34" charset="0"/>
              </a:rPr>
              <a:t>1996-1997 </a:t>
            </a:r>
            <a:endParaRPr lang="en-US" sz="1200">
              <a:effectLst/>
              <a:latin typeface="Roboto" panose="02000000000000000000" pitchFamily="2" charset="0"/>
              <a:ea typeface="Roboto" panose="02000000000000000000" pitchFamily="2" charset="0"/>
            </a:endParaRPr>
          </a:p>
        </p:txBody>
      </p:sp>
      <p:sp>
        <p:nvSpPr>
          <p:cNvPr id="19" name="Rechteck 18"/>
          <p:cNvSpPr/>
          <p:nvPr/>
        </p:nvSpPr>
        <p:spPr>
          <a:xfrm>
            <a:off x="1108038" y="5319712"/>
            <a:ext cx="4404360" cy="1123384"/>
          </a:xfrm>
          <a:prstGeom prst="rect">
            <a:avLst/>
          </a:prstGeom>
        </p:spPr>
        <p:txBody>
          <a:bodyPr wrap="square">
            <a:spAutoFit/>
          </a:bodyPr>
          <a:lstStyle/>
          <a:p>
            <a:pPr>
              <a:spcAft>
                <a:spcPts val="0"/>
              </a:spcAft>
            </a:pPr>
            <a:r>
              <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Gymnasium Imam Khomeini High School </a:t>
            </a:r>
          </a:p>
          <a:p>
            <a:pPr>
              <a:spcAft>
                <a:spcPts val="0"/>
              </a:spcAft>
            </a:pPr>
            <a:r>
              <a:rPr lang="en-US" sz="1100" kern="1200" dirty="0">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Pre-University Center</a:t>
            </a:r>
            <a:endParaRPr lang="en-US" sz="1100" dirty="0">
              <a:solidFill>
                <a:schemeClr val="tx1">
                  <a:lumMod val="65000"/>
                  <a:lumOff val="35000"/>
                </a:schemeClr>
              </a:solidFill>
              <a:effectLst/>
              <a:latin typeface="Roboto" panose="02000000000000000000" pitchFamily="2" charset="0"/>
              <a:ea typeface="Roboto" panose="02000000000000000000" pitchFamily="2" charset="0"/>
            </a:endParaRPr>
          </a:p>
          <a:p>
            <a:pPr>
              <a:spcAft>
                <a:spcPts val="0"/>
              </a:spcAft>
            </a:pPr>
            <a:r>
              <a:rPr lang="de-DE" sz="1100" kern="1200" dirty="0">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Schwerpunkt: Mathematik</a:t>
            </a:r>
            <a:endParaRPr lang="en-US" sz="1100" dirty="0">
              <a:solidFill>
                <a:schemeClr val="tx1">
                  <a:lumMod val="65000"/>
                  <a:lumOff val="35000"/>
                </a:schemeClr>
              </a:solidFill>
              <a:effectLst/>
              <a:latin typeface="Roboto" panose="02000000000000000000" pitchFamily="2" charset="0"/>
              <a:ea typeface="Roboto" panose="02000000000000000000" pitchFamily="2" charset="0"/>
            </a:endParaRPr>
          </a:p>
          <a:p>
            <a:pPr>
              <a:spcAft>
                <a:spcPts val="0"/>
              </a:spcAft>
            </a:pPr>
            <a:r>
              <a:rPr lang="de-DE" sz="1100" kern="1200" dirty="0">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Abschluss: Abitur</a:t>
            </a:r>
            <a:endParaRPr lang="en-US" sz="1100" dirty="0">
              <a:solidFill>
                <a:schemeClr val="tx1">
                  <a:lumMod val="65000"/>
                  <a:lumOff val="35000"/>
                </a:schemeClr>
              </a:solidFill>
              <a:effectLst/>
              <a:latin typeface="Roboto" panose="02000000000000000000" pitchFamily="2" charset="0"/>
              <a:ea typeface="Roboto" panose="02000000000000000000" pitchFamily="2" charset="0"/>
            </a:endParaRPr>
          </a:p>
          <a:p>
            <a:pPr>
              <a:spcAft>
                <a:spcPts val="0"/>
              </a:spcAft>
            </a:pPr>
            <a:r>
              <a:rPr lang="de-DE" sz="1100" kern="1200" dirty="0">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Schiras, Iran</a:t>
            </a:r>
            <a:endParaRPr lang="en-US" sz="1100" dirty="0">
              <a:solidFill>
                <a:schemeClr val="tx1">
                  <a:lumMod val="65000"/>
                  <a:lumOff val="35000"/>
                </a:schemeClr>
              </a:solidFill>
              <a:effectLst/>
              <a:latin typeface="Roboto" panose="02000000000000000000" pitchFamily="2" charset="0"/>
              <a:ea typeface="Roboto" panose="02000000000000000000" pitchFamily="2" charset="0"/>
            </a:endParaRPr>
          </a:p>
          <a:p>
            <a:pPr>
              <a:spcAft>
                <a:spcPts val="0"/>
              </a:spcAft>
            </a:pPr>
            <a:r>
              <a:rPr lang="de-DE" sz="1100" b="1" kern="1200" dirty="0">
                <a:solidFill>
                  <a:srgbClr val="595959"/>
                </a:solidFill>
                <a:effectLst/>
                <a:latin typeface="Roboto" panose="02000000000000000000" pitchFamily="2" charset="0"/>
                <a:ea typeface="Roboto" panose="02000000000000000000" pitchFamily="2" charset="0"/>
                <a:cs typeface="Arial" panose="020B0604020202020204" pitchFamily="34" charset="0"/>
              </a:rPr>
              <a:t>	</a:t>
            </a:r>
            <a:endParaRPr lang="en-US" sz="1100" dirty="0">
              <a:effectLst/>
              <a:latin typeface="Roboto" panose="02000000000000000000" pitchFamily="2" charset="0"/>
              <a:ea typeface="Roboto" panose="02000000000000000000" pitchFamily="2" charset="0"/>
            </a:endParaRPr>
          </a:p>
        </p:txBody>
      </p:sp>
      <p:sp>
        <p:nvSpPr>
          <p:cNvPr id="20" name="Rechteck 19"/>
          <p:cNvSpPr/>
          <p:nvPr/>
        </p:nvSpPr>
        <p:spPr>
          <a:xfrm>
            <a:off x="949960" y="6701978"/>
            <a:ext cx="1554480" cy="496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spcAft>
                <a:spcPts val="0"/>
              </a:spcAft>
              <a:buFont typeface="Wingdings" panose="05000000000000000000" pitchFamily="2" charset="2"/>
              <a:buChar char="Ø"/>
            </a:pPr>
            <a:r>
              <a:rPr lang="de-DE" sz="1000" b="1" kern="1200" spc="300" dirty="0">
                <a:solidFill>
                  <a:srgbClr val="BFBFBF"/>
                </a:solidFill>
                <a:effectLst/>
                <a:latin typeface="Roboto" panose="02000000000000000000" pitchFamily="2" charset="0"/>
                <a:ea typeface="Roboto" panose="02000000000000000000" pitchFamily="2" charset="0"/>
                <a:cs typeface="Arial" panose="020B0604020202020204" pitchFamily="34" charset="0"/>
              </a:rPr>
              <a:t>1993-1996 </a:t>
            </a:r>
            <a:endParaRPr lang="en-US" sz="1200" dirty="0">
              <a:effectLst/>
              <a:latin typeface="Roboto" panose="02000000000000000000" pitchFamily="2" charset="0"/>
              <a:ea typeface="Roboto" panose="02000000000000000000" pitchFamily="2" charset="0"/>
            </a:endParaRPr>
          </a:p>
        </p:txBody>
      </p:sp>
      <p:sp>
        <p:nvSpPr>
          <p:cNvPr id="21" name="Rechteck 20"/>
          <p:cNvSpPr/>
          <p:nvPr/>
        </p:nvSpPr>
        <p:spPr>
          <a:xfrm>
            <a:off x="1108038" y="7198548"/>
            <a:ext cx="4404360" cy="615553"/>
          </a:xfrm>
          <a:prstGeom prst="rect">
            <a:avLst/>
          </a:prstGeom>
        </p:spPr>
        <p:txBody>
          <a:bodyPr wrap="square">
            <a:spAutoFit/>
          </a:bodyPr>
          <a:lstStyle/>
          <a:p>
            <a:pPr>
              <a:spcAft>
                <a:spcPts val="0"/>
              </a:spcAft>
            </a:pPr>
            <a:r>
              <a:rPr lang="de-DE"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rPr>
              <a:t>Sekundarschule</a:t>
            </a:r>
            <a:endParaRPr lang="en-US" sz="1200" b="1" dirty="0">
              <a:solidFill>
                <a:srgbClr val="595959"/>
              </a:solidFill>
              <a:latin typeface="Arial Narrow" panose="020B0606020202030204" pitchFamily="34" charset="0"/>
              <a:ea typeface="Times New Roman" panose="02020603050405020304" pitchFamily="18" charset="0"/>
              <a:cs typeface="Arial" panose="020B0604020202020204" pitchFamily="34" charset="0"/>
            </a:endParaRPr>
          </a:p>
          <a:p>
            <a:pPr>
              <a:spcAft>
                <a:spcPts val="0"/>
              </a:spcAft>
            </a:pPr>
            <a:r>
              <a:rPr lang="de-DE" sz="1100" kern="1200" dirty="0">
                <a:solidFill>
                  <a:schemeClr val="tx1">
                    <a:lumMod val="65000"/>
                    <a:lumOff val="35000"/>
                  </a:schemeClr>
                </a:solidFill>
                <a:effectLst/>
                <a:latin typeface="Roboto" panose="02000000000000000000" pitchFamily="2" charset="0"/>
                <a:ea typeface="Roboto" panose="02000000000000000000" pitchFamily="2" charset="0"/>
                <a:cs typeface="Arial" panose="020B0604020202020204" pitchFamily="34" charset="0"/>
              </a:rPr>
              <a:t>Schiras, Iran</a:t>
            </a:r>
            <a:endParaRPr lang="en-US" sz="1100" dirty="0">
              <a:solidFill>
                <a:schemeClr val="tx1">
                  <a:lumMod val="65000"/>
                  <a:lumOff val="35000"/>
                </a:schemeClr>
              </a:solidFill>
              <a:effectLst/>
              <a:latin typeface="Roboto" panose="02000000000000000000" pitchFamily="2" charset="0"/>
              <a:ea typeface="Roboto" panose="02000000000000000000" pitchFamily="2" charset="0"/>
            </a:endParaRPr>
          </a:p>
          <a:p>
            <a:pPr>
              <a:spcAft>
                <a:spcPts val="0"/>
              </a:spcAft>
            </a:pPr>
            <a:r>
              <a:rPr lang="en-US" sz="1100" b="1" kern="1200" dirty="0">
                <a:solidFill>
                  <a:srgbClr val="595959"/>
                </a:solidFill>
                <a:effectLst/>
                <a:latin typeface="Roboto" panose="02000000000000000000" pitchFamily="2" charset="0"/>
                <a:ea typeface="Roboto" panose="02000000000000000000" pitchFamily="2" charset="0"/>
                <a:cs typeface="Arial" panose="020B0604020202020204" pitchFamily="34" charset="0"/>
              </a:rPr>
              <a:t>	</a:t>
            </a:r>
            <a:endParaRPr lang="en-US" sz="1100" dirty="0">
              <a:effectLst/>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0207538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2147" y="3883990"/>
            <a:ext cx="323561" cy="352655"/>
          </a:xfrm>
          <a:prstGeom prst="rect">
            <a:avLst/>
          </a:prstGeom>
        </p:spPr>
      </p:pic>
      <p:sp>
        <p:nvSpPr>
          <p:cNvPr id="8" name="Rechteck 7"/>
          <p:cNvSpPr/>
          <p:nvPr/>
        </p:nvSpPr>
        <p:spPr>
          <a:xfrm>
            <a:off x="-95250" y="228600"/>
            <a:ext cx="7086600" cy="685800"/>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pPr algn="ctr"/>
            <a:endParaRPr lang="en-US" sz="1246">
              <a:latin typeface="Roboto" panose="02000000000000000000" pitchFamily="2" charset="0"/>
              <a:ea typeface="Roboto" panose="02000000000000000000" pitchFamily="2" charset="0"/>
            </a:endParaRPr>
          </a:p>
        </p:txBody>
      </p:sp>
      <p:pic>
        <p:nvPicPr>
          <p:cNvPr id="9" name="Grafik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87935" y="391644"/>
            <a:ext cx="329279" cy="347311"/>
          </a:xfrm>
          <a:prstGeom prst="rect">
            <a:avLst/>
          </a:prstGeom>
        </p:spPr>
      </p:pic>
      <p:sp>
        <p:nvSpPr>
          <p:cNvPr id="10" name="Rechteck 9"/>
          <p:cNvSpPr/>
          <p:nvPr/>
        </p:nvSpPr>
        <p:spPr>
          <a:xfrm>
            <a:off x="558928" y="338536"/>
            <a:ext cx="1307971" cy="453526"/>
          </a:xfrm>
          <a:prstGeom prst="rect">
            <a:avLst/>
          </a:prstGeom>
          <a:solidFill>
            <a:srgbClr val="CE11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3305" tIns="31652" rIns="63305" bIns="31652" numCol="1" spcCol="0" rtlCol="0" fromWordArt="0" anchor="ctr" anchorCtr="0" forceAA="0" compatLnSpc="1">
            <a:prstTxWarp prst="textNoShape">
              <a:avLst/>
            </a:prstTxWarp>
            <a:noAutofit/>
          </a:bodyPr>
          <a:lstStyle/>
          <a:p>
            <a:r>
              <a:rPr lang="de-DE" sz="2077" dirty="0" smtClean="0">
                <a:solidFill>
                  <a:schemeClr val="bg1"/>
                </a:solidFill>
                <a:latin typeface="Roboto" panose="02000000000000000000" pitchFamily="2" charset="0"/>
                <a:ea typeface="Roboto" panose="02000000000000000000" pitchFamily="2" charset="0"/>
              </a:rPr>
              <a:t>BAHRAM</a:t>
            </a:r>
            <a:endParaRPr lang="en-US" sz="2077" dirty="0">
              <a:solidFill>
                <a:schemeClr val="bg1"/>
              </a:solidFill>
              <a:latin typeface="Roboto" panose="02000000000000000000" pitchFamily="2" charset="0"/>
              <a:ea typeface="Roboto" panose="02000000000000000000" pitchFamily="2" charset="0"/>
            </a:endParaRPr>
          </a:p>
        </p:txBody>
      </p:sp>
      <p:pic>
        <p:nvPicPr>
          <p:cNvPr id="12" name="Grafik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258205">
            <a:off x="434020" y="1445518"/>
            <a:ext cx="250667" cy="273207"/>
          </a:xfrm>
          <a:prstGeom prst="rect">
            <a:avLst/>
          </a:prstGeom>
        </p:spPr>
      </p:pic>
      <p:sp>
        <p:nvSpPr>
          <p:cNvPr id="13" name="Rechteck 12"/>
          <p:cNvSpPr/>
          <p:nvPr/>
        </p:nvSpPr>
        <p:spPr>
          <a:xfrm>
            <a:off x="799172" y="1428913"/>
            <a:ext cx="1091966" cy="307777"/>
          </a:xfrm>
          <a:prstGeom prst="rect">
            <a:avLst/>
          </a:prstGeom>
        </p:spPr>
        <p:txBody>
          <a:bodyPr wrap="none">
            <a:spAutoFit/>
          </a:bodyPr>
          <a:lstStyle/>
          <a:p>
            <a:r>
              <a:rPr lang="en-US" sz="1400" b="1" dirty="0" err="1">
                <a:solidFill>
                  <a:srgbClr val="CE1141"/>
                </a:solidFill>
                <a:latin typeface="Roboto" panose="02000000000000000000" pitchFamily="2" charset="0"/>
                <a:ea typeface="Roboto" panose="02000000000000000000" pitchFamily="2" charset="0"/>
              </a:rPr>
              <a:t>Kenntnisse</a:t>
            </a:r>
            <a:endParaRPr lang="en-US" sz="1400" dirty="0">
              <a:solidFill>
                <a:srgbClr val="CE1141"/>
              </a:solidFill>
              <a:latin typeface="Roboto" panose="02000000000000000000" pitchFamily="2" charset="0"/>
              <a:ea typeface="Roboto" panose="02000000000000000000" pitchFamily="2" charset="0"/>
            </a:endParaRPr>
          </a:p>
        </p:txBody>
      </p:sp>
      <p:sp>
        <p:nvSpPr>
          <p:cNvPr id="22" name="Rechteck 21"/>
          <p:cNvSpPr/>
          <p:nvPr/>
        </p:nvSpPr>
        <p:spPr>
          <a:xfrm>
            <a:off x="811872" y="2050415"/>
            <a:ext cx="5908675" cy="4738370"/>
          </a:xfrm>
          <a:prstGeom prst="rect">
            <a:avLst/>
          </a:prstGeom>
        </p:spPr>
        <p:txBody>
          <a:bodyPr wrap="square">
            <a:spAutoFit/>
          </a:bodyPr>
          <a:lstStyle/>
          <a:p>
            <a:pPr>
              <a:spcAft>
                <a:spcPts val="0"/>
              </a:spcAft>
            </a:pPr>
            <a:r>
              <a:rPr lang="de-DE"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Web Entwicklung:				</a:t>
            </a:r>
            <a:r>
              <a:rPr lang="de-DE" sz="1100" kern="1200" dirty="0" err="1">
                <a:solidFill>
                  <a:srgbClr val="7F7F7F"/>
                </a:solidFill>
                <a:effectLst/>
                <a:latin typeface="Calibri" panose="020F0502020204030204" pitchFamily="34" charset="0"/>
                <a:ea typeface="Times New Roman" panose="02020603050405020304" pitchFamily="18" charset="0"/>
                <a:cs typeface="Arial" panose="020B0604020202020204" pitchFamily="34" charset="0"/>
              </a:rPr>
              <a:t>php</a:t>
            </a: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a:t>
            </a:r>
            <a:r>
              <a:rPr lang="de-DE" sz="1100" kern="1200" dirty="0" err="1">
                <a:solidFill>
                  <a:srgbClr val="7F7F7F"/>
                </a:solidFill>
                <a:effectLst/>
                <a:latin typeface="Calibri" panose="020F0502020204030204" pitchFamily="34" charset="0"/>
                <a:ea typeface="Times New Roman" panose="02020603050405020304" pitchFamily="18" charset="0"/>
                <a:cs typeface="Arial" panose="020B0604020202020204" pitchFamily="34" charset="0"/>
              </a:rPr>
              <a:t>html</a:t>
            </a: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a:t>
            </a:r>
            <a:r>
              <a:rPr lang="de-DE" sz="1100" kern="1200" dirty="0" err="1">
                <a:solidFill>
                  <a:srgbClr val="7F7F7F"/>
                </a:solidFill>
                <a:effectLst/>
                <a:latin typeface="Calibri" panose="020F0502020204030204" pitchFamily="34" charset="0"/>
                <a:ea typeface="Times New Roman" panose="02020603050405020304" pitchFamily="18" charset="0"/>
                <a:cs typeface="Arial" panose="020B0604020202020204" pitchFamily="34" charset="0"/>
              </a:rPr>
              <a:t>css</a:t>
            </a: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JavaScript, MySQL</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SEO Tools:</a:t>
            </a:r>
            <a:r>
              <a:rPr lang="en-US"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Google Analytics</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EDV-Expert:</a:t>
            </a:r>
            <a:r>
              <a:rPr lang="en-US"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Office-</a:t>
            </a:r>
            <a:r>
              <a:rPr lang="en-US" sz="1100" kern="1200" dirty="0" err="1">
                <a:solidFill>
                  <a:srgbClr val="7F7F7F"/>
                </a:solidFill>
                <a:effectLst/>
                <a:latin typeface="Calibri" panose="020F0502020204030204" pitchFamily="34" charset="0"/>
                <a:ea typeface="Times New Roman" panose="02020603050405020304" pitchFamily="18" charset="0"/>
                <a:cs typeface="Arial" panose="020B0604020202020204" pitchFamily="34" charset="0"/>
              </a:rPr>
              <a:t>Paket</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200" dirty="0">
                <a:solidFill>
                  <a:srgbClr val="7F7F7F"/>
                </a:solidFill>
                <a:effectLst/>
                <a:latin typeface="Times New Roman" panose="02020603050405020304" pitchFamily="18"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CMS:</a:t>
            </a: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a:t>
            </a:r>
            <a:r>
              <a:rPr lang="de-DE" sz="1100" kern="1200" dirty="0" smtClean="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Wordpress + </a:t>
            </a:r>
            <a:r>
              <a:rPr lang="de-DE" sz="1100" kern="1200" dirty="0" err="1" smtClean="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Elementor</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200" dirty="0">
                <a:solidFill>
                  <a:srgbClr val="7F7F7F"/>
                </a:solidFill>
                <a:effectLst/>
                <a:latin typeface="Times New Roman" panose="02020603050405020304" pitchFamily="18"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Industrial Gräte:</a:t>
            </a: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Pumpen – Kompressoren – Hochöfen</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200" dirty="0">
                <a:solidFill>
                  <a:srgbClr val="7F7F7F"/>
                </a:solidFill>
                <a:effectLst/>
                <a:latin typeface="Times New Roman" panose="02020603050405020304" pitchFamily="18"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Industrial Systeme:</a:t>
            </a: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Kühlungssystem</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Verbrennungssystem</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Sanitärsystem</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Dampfsystem</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200" dirty="0">
                <a:solidFill>
                  <a:srgbClr val="7F7F7F"/>
                </a:solidFill>
                <a:effectLst/>
                <a:latin typeface="Times New Roman" panose="02020603050405020304" pitchFamily="18"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Chemieanlagen:</a:t>
            </a: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Produktion von chemischen Stoffen</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Industrial OS:</a:t>
            </a:r>
            <a:r>
              <a:rPr lang="en-US"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Centum-Yokogawa</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Industrial Control System (DCS):</a:t>
            </a:r>
            <a:r>
              <a:rPr lang="en-US"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Distributed Control System</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200" dirty="0">
                <a:solidFill>
                  <a:srgbClr val="7F7F7F"/>
                </a:solidFill>
                <a:effectLst/>
                <a:latin typeface="Times New Roman" panose="02020603050405020304" pitchFamily="18"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Industrial network system (Fieldbus):</a:t>
            </a:r>
            <a:r>
              <a:rPr lang="en-US"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For real-time distributed control</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en-US" sz="1200" dirty="0">
                <a:solidFill>
                  <a:srgbClr val="7F7F7F"/>
                </a:solidFill>
                <a:effectLst/>
                <a:latin typeface="Times New Roman" panose="02020603050405020304" pitchFamily="18" charset="0"/>
                <a:ea typeface="Times New Roman" panose="02020603050405020304" pitchFamily="18" charset="0"/>
              </a:rPr>
              <a:t> </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b="1"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Sprachen:</a:t>
            </a: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Persisch, Muttersprache</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Deutsch, B2-Level</a:t>
            </a:r>
            <a:endParaRPr lang="en-US" sz="1200" dirty="0">
              <a:effectLst/>
              <a:latin typeface="Times New Roman" panose="02020603050405020304" pitchFamily="18" charset="0"/>
              <a:ea typeface="Times New Roman" panose="02020603050405020304" pitchFamily="18" charset="0"/>
            </a:endParaRPr>
          </a:p>
          <a:p>
            <a:pPr>
              <a:spcAft>
                <a:spcPts val="0"/>
              </a:spcAft>
            </a:pPr>
            <a:r>
              <a:rPr lang="de-DE" sz="1100" kern="1200" dirty="0">
                <a:solidFill>
                  <a:srgbClr val="7F7F7F"/>
                </a:solidFill>
                <a:effectLst/>
                <a:latin typeface="Calibri" panose="020F0502020204030204" pitchFamily="34" charset="0"/>
                <a:ea typeface="Times New Roman" panose="02020603050405020304" pitchFamily="18" charset="0"/>
                <a:cs typeface="Arial" panose="020B0604020202020204" pitchFamily="34" charset="0"/>
              </a:rPr>
              <a:t>						Englisch, fließend</a:t>
            </a:r>
            <a:endParaRPr lang="en-US" sz="1200" dirty="0">
              <a:effectLst/>
              <a:latin typeface="Times New Roman" panose="02020603050405020304" pitchFamily="18" charset="0"/>
              <a:ea typeface="Times New Roman" panose="02020603050405020304" pitchFamily="18" charset="0"/>
            </a:endParaRPr>
          </a:p>
        </p:txBody>
      </p:sp>
      <p:pic>
        <p:nvPicPr>
          <p:cNvPr id="23" name="Grafik 2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258205">
            <a:off x="434020" y="7191882"/>
            <a:ext cx="250667" cy="273207"/>
          </a:xfrm>
          <a:prstGeom prst="rect">
            <a:avLst/>
          </a:prstGeom>
        </p:spPr>
      </p:pic>
      <p:sp>
        <p:nvSpPr>
          <p:cNvPr id="24" name="Rechteck 23"/>
          <p:cNvSpPr/>
          <p:nvPr/>
        </p:nvSpPr>
        <p:spPr>
          <a:xfrm>
            <a:off x="799172" y="7175277"/>
            <a:ext cx="1029449" cy="307777"/>
          </a:xfrm>
          <a:prstGeom prst="rect">
            <a:avLst/>
          </a:prstGeom>
        </p:spPr>
        <p:txBody>
          <a:bodyPr wrap="none">
            <a:spAutoFit/>
          </a:bodyPr>
          <a:lstStyle/>
          <a:p>
            <a:r>
              <a:rPr lang="en-US" sz="1400" b="1" dirty="0" err="1">
                <a:solidFill>
                  <a:srgbClr val="CE1141"/>
                </a:solidFill>
                <a:latin typeface="Roboto" panose="02000000000000000000" pitchFamily="2" charset="0"/>
                <a:ea typeface="Roboto" panose="02000000000000000000" pitchFamily="2" charset="0"/>
              </a:rPr>
              <a:t>Zertifikate</a:t>
            </a:r>
            <a:endParaRPr lang="en-US" sz="1400" dirty="0">
              <a:solidFill>
                <a:srgbClr val="CE1141"/>
              </a:solidFill>
              <a:latin typeface="Roboto" panose="02000000000000000000" pitchFamily="2" charset="0"/>
              <a:ea typeface="Roboto" panose="02000000000000000000" pitchFamily="2" charset="0"/>
            </a:endParaRPr>
          </a:p>
        </p:txBody>
      </p:sp>
      <p:sp>
        <p:nvSpPr>
          <p:cNvPr id="25" name="Rechteck 24"/>
          <p:cNvSpPr/>
          <p:nvPr/>
        </p:nvSpPr>
        <p:spPr>
          <a:xfrm>
            <a:off x="799172" y="7644379"/>
            <a:ext cx="4394200" cy="1455420"/>
          </a:xfrm>
          <a:prstGeom prst="rect">
            <a:avLst/>
          </a:prstGeom>
        </p:spPr>
        <p:txBody>
          <a:bodyPr wrap="square">
            <a:spAutoFit/>
          </a:bodyPr>
          <a:lstStyle/>
          <a:p>
            <a:pPr marL="171450" indent="-171450">
              <a:spcAft>
                <a:spcPts val="0"/>
              </a:spcAft>
              <a:buFont typeface="Wingdings" panose="05000000000000000000" pitchFamily="2" charset="2"/>
              <a:buChar char="ü"/>
            </a:pPr>
            <a:r>
              <a:rPr lang="en-US" sz="1100" kern="1200" dirty="0" smtClean="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Project-Support </a:t>
            </a:r>
            <a:r>
              <a:rPr lang="en-US"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Remote- </a:t>
            </a:r>
            <a:r>
              <a:rPr lang="en-US" sz="1100" kern="1200" dirty="0" err="1">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Tempulse.Global</a:t>
            </a:r>
            <a:r>
              <a:rPr lang="en-US"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 </a:t>
            </a:r>
            <a:r>
              <a:rPr lang="en-US"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B.V.I.O</a:t>
            </a:r>
            <a:endParaRPr lang="en-US" sz="12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Wingdings" panose="05000000000000000000" pitchFamily="2" charset="2"/>
              <a:buChar char="ü"/>
            </a:pPr>
            <a:r>
              <a:rPr lang="de-DE" sz="1100" kern="1200" dirty="0" smtClean="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Praktikum </a:t>
            </a:r>
            <a:r>
              <a:rPr lang="de-DE"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 </a:t>
            </a:r>
            <a:r>
              <a:rPr lang="de-DE" sz="1100" kern="1200" dirty="0" err="1">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Tempulse.Global</a:t>
            </a:r>
            <a:r>
              <a:rPr lang="de-DE"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 </a:t>
            </a:r>
            <a:r>
              <a:rPr lang="de-DE" sz="1100" kern="1200" dirty="0">
                <a:solidFill>
                  <a:schemeClr val="tx1">
                    <a:lumMod val="65000"/>
                    <a:lumOff val="35000"/>
                  </a:schemeClr>
                </a:solidFill>
                <a:effectLst/>
                <a:latin typeface="Arial Narrow" panose="020B0606020202030204" pitchFamily="34" charset="0"/>
                <a:ea typeface="Times New Roman" panose="02020603050405020304" pitchFamily="18" charset="0"/>
                <a:cs typeface="Arial" panose="020B0604020202020204" pitchFamily="34" charset="0"/>
              </a:rPr>
              <a:t>B.V.I.O</a:t>
            </a:r>
            <a:endParaRPr lang="en-US" sz="12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Wingdings" panose="05000000000000000000" pitchFamily="2" charset="2"/>
              <a:buChar char="ü"/>
            </a:pPr>
            <a:r>
              <a:rPr lang="de-DE" sz="1100" kern="1200" dirty="0" smtClean="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Weiterbildung </a:t>
            </a:r>
            <a:r>
              <a:rPr lang="de-DE"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  </a:t>
            </a:r>
            <a:r>
              <a:rPr lang="de-DE" sz="1100" kern="1200" dirty="0" err="1">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Comcave.College</a:t>
            </a:r>
            <a:endParaRPr lang="en-US" sz="12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Wingdings" panose="05000000000000000000" pitchFamily="2" charset="2"/>
              <a:buChar char="ü"/>
            </a:pPr>
            <a:r>
              <a:rPr lang="de-DE" sz="1100" kern="1200" dirty="0" smtClean="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Berufsbegleitendes </a:t>
            </a:r>
            <a:r>
              <a:rPr lang="de-DE"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Studium - Bachelor</a:t>
            </a:r>
            <a:endParaRPr lang="en-US" sz="12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Wingdings" panose="05000000000000000000" pitchFamily="2" charset="2"/>
              <a:buChar char="ü"/>
            </a:pPr>
            <a:r>
              <a:rPr lang="de-DE" sz="1100" kern="1200" dirty="0" smtClean="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Praktikum </a:t>
            </a:r>
            <a:r>
              <a:rPr lang="de-DE"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 Palmer Hargreaves</a:t>
            </a:r>
            <a:endParaRPr lang="en-US" sz="12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Wingdings" panose="05000000000000000000" pitchFamily="2" charset="2"/>
              <a:buChar char="ü"/>
            </a:pPr>
            <a:r>
              <a:rPr lang="de-DE" sz="1100" kern="1200" dirty="0" smtClean="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Praktikum </a:t>
            </a:r>
            <a:r>
              <a:rPr lang="de-DE"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 </a:t>
            </a:r>
            <a:r>
              <a:rPr lang="de-DE" sz="1100" kern="1200" dirty="0" err="1">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Omarbaba</a:t>
            </a:r>
            <a:r>
              <a:rPr lang="de-DE"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 GmbH</a:t>
            </a:r>
            <a:endParaRPr lang="en-US" sz="12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Wingdings" panose="05000000000000000000" pitchFamily="2" charset="2"/>
              <a:buChar char="ü"/>
            </a:pPr>
            <a:r>
              <a:rPr lang="de-DE" sz="1100" kern="1200" dirty="0" smtClean="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Deutsch </a:t>
            </a:r>
            <a:r>
              <a:rPr lang="de-DE"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Kenntnisse - BAMF  </a:t>
            </a:r>
            <a:endParaRPr lang="en-US" sz="12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a:p>
            <a:pPr marL="171450" indent="-171450">
              <a:spcAft>
                <a:spcPts val="0"/>
              </a:spcAft>
              <a:buFont typeface="Wingdings" panose="05000000000000000000" pitchFamily="2" charset="2"/>
              <a:buChar char="ü"/>
            </a:pPr>
            <a:r>
              <a:rPr lang="de-DE" sz="1100" kern="1200" dirty="0" smtClean="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Orientierung </a:t>
            </a:r>
            <a:r>
              <a:rPr lang="de-DE" sz="1100" kern="1200" dirty="0">
                <a:solidFill>
                  <a:schemeClr val="tx1">
                    <a:lumMod val="65000"/>
                    <a:lumOff val="35000"/>
                  </a:schemeClr>
                </a:solidFill>
                <a:effectLst/>
                <a:latin typeface="Calibri" panose="020F0502020204030204" pitchFamily="34" charset="0"/>
                <a:ea typeface="Times New Roman" panose="02020603050405020304" pitchFamily="18" charset="0"/>
                <a:cs typeface="Arial" panose="020B0604020202020204" pitchFamily="34" charset="0"/>
              </a:rPr>
              <a:t>- BAMF </a:t>
            </a:r>
            <a:endParaRPr lang="en-US" sz="1200" dirty="0">
              <a:solidFill>
                <a:schemeClr val="tx1">
                  <a:lumMod val="65000"/>
                  <a:lumOff val="35000"/>
                </a:schemeClr>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9673075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a:extLst>
              <a:ext uri="{28A0092B-C50C-407E-A947-70E740481C1C}">
                <a14:useLocalDpi xmlns:a14="http://schemas.microsoft.com/office/drawing/2010/main" val="0"/>
              </a:ext>
            </a:extLst>
          </a:blip>
          <a:stretch>
            <a:fillRect/>
          </a:stretch>
        </p:blipFill>
        <p:spPr>
          <a:xfrm>
            <a:off x="0" y="-18415"/>
            <a:ext cx="6858000" cy="9942830"/>
          </a:xfrm>
          <a:prstGeom prst="rect">
            <a:avLst/>
          </a:prstGeom>
        </p:spPr>
      </p:pic>
    </p:spTree>
    <p:extLst>
      <p:ext uri="{BB962C8B-B14F-4D97-AF65-F5344CB8AC3E}">
        <p14:creationId xmlns:p14="http://schemas.microsoft.com/office/powerpoint/2010/main" val="39512621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p:cNvPicPr/>
          <p:nvPr/>
        </p:nvPicPr>
        <p:blipFill>
          <a:blip r:embed="rId2">
            <a:extLst>
              <a:ext uri="{28A0092B-C50C-407E-A947-70E740481C1C}">
                <a14:useLocalDpi xmlns:a14="http://schemas.microsoft.com/office/drawing/2010/main" val="0"/>
              </a:ext>
            </a:extLst>
          </a:blip>
          <a:stretch>
            <a:fillRect/>
          </a:stretch>
        </p:blipFill>
        <p:spPr>
          <a:xfrm>
            <a:off x="56515" y="63817"/>
            <a:ext cx="6744970" cy="9778365"/>
          </a:xfrm>
          <a:prstGeom prst="rect">
            <a:avLst/>
          </a:prstGeom>
        </p:spPr>
      </p:pic>
    </p:spTree>
    <p:extLst>
      <p:ext uri="{BB962C8B-B14F-4D97-AF65-F5344CB8AC3E}">
        <p14:creationId xmlns:p14="http://schemas.microsoft.com/office/powerpoint/2010/main" val="42942219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986</Words>
  <Application>Microsoft Office PowerPoint</Application>
  <PresentationFormat>A4-Papier (210 x 297 mm)</PresentationFormat>
  <Paragraphs>185</Paragraphs>
  <Slides>23</Slides>
  <Notes>0</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23</vt:i4>
      </vt:variant>
    </vt:vector>
  </HeadingPairs>
  <TitlesOfParts>
    <vt:vector size="32" baseType="lpstr">
      <vt:lpstr>Arial</vt:lpstr>
      <vt:lpstr>Arial Narrow</vt:lpstr>
      <vt:lpstr>Calibri</vt:lpstr>
      <vt:lpstr>Calibri Light</vt:lpstr>
      <vt:lpstr>Courier New</vt:lpstr>
      <vt:lpstr>Roboto</vt:lpstr>
      <vt:lpstr>Times New Roman</vt:lpstr>
      <vt:lpstr>Wingdings</vt:lpstr>
      <vt:lpstr>Office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Windows-Benutzer</dc:creator>
  <cp:lastModifiedBy>Windows-Benutzer</cp:lastModifiedBy>
  <cp:revision>56</cp:revision>
  <dcterms:created xsi:type="dcterms:W3CDTF">2021-05-17T11:18:18Z</dcterms:created>
  <dcterms:modified xsi:type="dcterms:W3CDTF">2021-05-18T13:31:41Z</dcterms:modified>
</cp:coreProperties>
</file>

<file path=docProps/thumbnail.jpeg>
</file>